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62" r:id="rId1"/>
    <p:sldMasterId id="2147483994" r:id="rId2"/>
    <p:sldMasterId id="2147484025" r:id="rId3"/>
  </p:sldMasterIdLst>
  <p:notesMasterIdLst>
    <p:notesMasterId r:id="rId24"/>
  </p:notesMasterIdLst>
  <p:sldIdLst>
    <p:sldId id="257" r:id="rId4"/>
    <p:sldId id="2894" r:id="rId5"/>
    <p:sldId id="2889" r:id="rId6"/>
    <p:sldId id="2888" r:id="rId7"/>
    <p:sldId id="2880" r:id="rId8"/>
    <p:sldId id="2895" r:id="rId9"/>
    <p:sldId id="520" r:id="rId10"/>
    <p:sldId id="2896" r:id="rId11"/>
    <p:sldId id="294" r:id="rId12"/>
    <p:sldId id="2898" r:id="rId13"/>
    <p:sldId id="2897" r:id="rId14"/>
    <p:sldId id="494" r:id="rId15"/>
    <p:sldId id="2891" r:id="rId16"/>
    <p:sldId id="455" r:id="rId17"/>
    <p:sldId id="2899" r:id="rId18"/>
    <p:sldId id="2900" r:id="rId19"/>
    <p:sldId id="2875" r:id="rId20"/>
    <p:sldId id="2890" r:id="rId21"/>
    <p:sldId id="442" r:id="rId22"/>
    <p:sldId id="2901" r:id="rId23"/>
  </p:sldIdLst>
  <p:sldSz cx="12192000" cy="6858000"/>
  <p:notesSz cx="6808788" cy="9940925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 userDrawn="1">
          <p15:clr>
            <a:srgbClr val="A4A3A4"/>
          </p15:clr>
        </p15:guide>
        <p15:guide id="2" pos="3984" userDrawn="1">
          <p15:clr>
            <a:srgbClr val="A4A3A4"/>
          </p15:clr>
        </p15:guide>
        <p15:guide id="3" orient="horz" pos="1094" userDrawn="1">
          <p15:clr>
            <a:srgbClr val="A4A3A4"/>
          </p15:clr>
        </p15:guide>
        <p15:guide id="4" pos="3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3">
          <p15:clr>
            <a:srgbClr val="A4A3A4"/>
          </p15:clr>
        </p15:guide>
        <p15:guide id="5" orient="horz" pos="2902">
          <p15:clr>
            <a:srgbClr val="A4A3A4"/>
          </p15:clr>
        </p15:guide>
        <p15:guide id="6" orient="horz" pos="3132">
          <p15:clr>
            <a:srgbClr val="A4A3A4"/>
          </p15:clr>
        </p15:guide>
        <p15:guide id="7" pos="2183">
          <p15:clr>
            <a:srgbClr val="A4A3A4"/>
          </p15:clr>
        </p15:guide>
        <p15:guide id="8" pos="214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 Schrade" initials="CS" lastIdx="51" clrIdx="0"/>
  <p:cmAuthor id="1" name="Christina Figiel" initials="CF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1AB7FE"/>
    <a:srgbClr val="FFCC99"/>
    <a:srgbClr val="CC6600"/>
    <a:srgbClr val="FF0000"/>
    <a:srgbClr val="FFFFFF"/>
    <a:srgbClr val="FF9900"/>
    <a:srgbClr val="C09B00"/>
    <a:srgbClr val="000000"/>
    <a:srgbClr val="FFDA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Mittlere Formatvorlage 4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ittlere Formatvorlag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3640" autoAdjust="0"/>
  </p:normalViewPr>
  <p:slideViewPr>
    <p:cSldViewPr snapToObjects="1">
      <p:cViewPr varScale="1">
        <p:scale>
          <a:sx n="68" d="100"/>
          <a:sy n="68" d="100"/>
        </p:scale>
        <p:origin x="756" y="48"/>
      </p:cViewPr>
      <p:guideLst>
        <p:guide orient="horz" pos="1570"/>
        <p:guide pos="3984"/>
        <p:guide orient="horz" pos="1094"/>
        <p:guide pos="33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Objects="1">
      <p:cViewPr varScale="1">
        <p:scale>
          <a:sx n="68" d="100"/>
          <a:sy n="68" d="100"/>
        </p:scale>
        <p:origin x="1821" y="39"/>
      </p:cViewPr>
      <p:guideLst>
        <p:guide orient="horz" pos="2880"/>
        <p:guide pos="2160"/>
        <p:guide orient="horz" pos="3108"/>
        <p:guide pos="2123"/>
        <p:guide orient="horz" pos="2902"/>
        <p:guide orient="horz" pos="3132"/>
        <p:guide pos="2183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4274E-F10E-4CD3-810A-9F155E047C22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B2AC22-0153-43DF-A8BC-B460C623EAB3}">
      <dgm:prSet phldrT="[Text]"/>
      <dgm:spPr/>
      <dgm:t>
        <a:bodyPr/>
        <a:lstStyle/>
        <a:p>
          <a:r>
            <a:rPr lang="en-GB" b="1" noProof="0" dirty="0"/>
            <a:t>Epidemiology</a:t>
          </a:r>
        </a:p>
      </dgm:t>
    </dgm:pt>
    <dgm:pt modelId="{F54ABD55-CBBC-4967-B18C-259C8BDFB525}" type="parTrans" cxnId="{51773591-3F80-4B38-AC75-D64140A7EA22}">
      <dgm:prSet/>
      <dgm:spPr/>
      <dgm:t>
        <a:bodyPr/>
        <a:lstStyle/>
        <a:p>
          <a:endParaRPr lang="en-US"/>
        </a:p>
      </dgm:t>
    </dgm:pt>
    <dgm:pt modelId="{4A56DF12-728B-46AB-8511-3F74187C2949}" type="sibTrans" cxnId="{51773591-3F80-4B38-AC75-D64140A7EA22}">
      <dgm:prSet/>
      <dgm:spPr/>
      <dgm:t>
        <a:bodyPr/>
        <a:lstStyle/>
        <a:p>
          <a:endParaRPr lang="en-US"/>
        </a:p>
      </dgm:t>
    </dgm:pt>
    <dgm:pt modelId="{2E785437-FAC2-43C6-83FB-B65245BC814E}">
      <dgm:prSet phldrT="[Text]"/>
      <dgm:spPr/>
      <dgm:t>
        <a:bodyPr/>
        <a:lstStyle/>
        <a:p>
          <a:r>
            <a:rPr lang="en-GB" noProof="0" dirty="0"/>
            <a:t>geography</a:t>
          </a:r>
        </a:p>
      </dgm:t>
    </dgm:pt>
    <dgm:pt modelId="{3D950439-52CC-429B-B3CB-A6E1E44E16D2}" type="parTrans" cxnId="{D8FCE621-6C2A-48BE-BF1D-D6697AA5A032}">
      <dgm:prSet/>
      <dgm:spPr/>
      <dgm:t>
        <a:bodyPr/>
        <a:lstStyle/>
        <a:p>
          <a:endParaRPr lang="en-US"/>
        </a:p>
      </dgm:t>
    </dgm:pt>
    <dgm:pt modelId="{65927E93-037C-437F-A934-B9CEF8405EC7}" type="sibTrans" cxnId="{D8FCE621-6C2A-48BE-BF1D-D6697AA5A032}">
      <dgm:prSet/>
      <dgm:spPr/>
      <dgm:t>
        <a:bodyPr/>
        <a:lstStyle/>
        <a:p>
          <a:endParaRPr lang="en-US"/>
        </a:p>
      </dgm:t>
    </dgm:pt>
    <dgm:pt modelId="{440583F6-97E2-4CF0-B60A-3D9B5BD501C7}">
      <dgm:prSet phldrT="[Text]"/>
      <dgm:spPr/>
      <dgm:t>
        <a:bodyPr/>
        <a:lstStyle/>
        <a:p>
          <a:r>
            <a:rPr lang="en-GB" noProof="0" dirty="0"/>
            <a:t>Pop density</a:t>
          </a:r>
        </a:p>
      </dgm:t>
    </dgm:pt>
    <dgm:pt modelId="{DC7C5306-25A8-43B8-A759-B8D7184F0F2B}" type="parTrans" cxnId="{F291C668-EB65-4D5F-B65F-312E4A4B594C}">
      <dgm:prSet/>
      <dgm:spPr/>
      <dgm:t>
        <a:bodyPr/>
        <a:lstStyle/>
        <a:p>
          <a:endParaRPr lang="en-US"/>
        </a:p>
      </dgm:t>
    </dgm:pt>
    <dgm:pt modelId="{25ED93A5-2DA5-4949-A23E-E38EAD735388}" type="sibTrans" cxnId="{F291C668-EB65-4D5F-B65F-312E4A4B594C}">
      <dgm:prSet/>
      <dgm:spPr/>
      <dgm:t>
        <a:bodyPr/>
        <a:lstStyle/>
        <a:p>
          <a:endParaRPr lang="en-US"/>
        </a:p>
      </dgm:t>
    </dgm:pt>
    <dgm:pt modelId="{A5FA4A07-854C-4F74-AC4B-09C394D647A7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CH" dirty="0" err="1"/>
            <a:t>Women</a:t>
          </a:r>
          <a:r>
            <a:rPr lang="fr-CH" dirty="0"/>
            <a:t> in FP clinc</a:t>
          </a:r>
          <a:endParaRPr lang="en-US" dirty="0"/>
        </a:p>
      </dgm:t>
    </dgm:pt>
    <dgm:pt modelId="{E4DB4A05-F9D2-46B5-B038-5A1FE2A49F33}" type="parTrans" cxnId="{0083F542-17BE-4B39-ACBD-C7EF30F0837D}">
      <dgm:prSet/>
      <dgm:spPr/>
      <dgm:t>
        <a:bodyPr/>
        <a:lstStyle/>
        <a:p>
          <a:endParaRPr lang="en-US"/>
        </a:p>
      </dgm:t>
    </dgm:pt>
    <dgm:pt modelId="{251CA6A9-4EB4-4AF1-B35C-185CC5E1E3C3}" type="sibTrans" cxnId="{0083F542-17BE-4B39-ACBD-C7EF30F0837D}">
      <dgm:prSet/>
      <dgm:spPr/>
      <dgm:t>
        <a:bodyPr/>
        <a:lstStyle/>
        <a:p>
          <a:endParaRPr lang="en-US"/>
        </a:p>
      </dgm:t>
    </dgm:pt>
    <dgm:pt modelId="{2ACD3CD0-BAA4-4B43-BCAB-AFE4491E88EF}">
      <dgm:prSet phldrT="[Text]"/>
      <dgm:spPr>
        <a:solidFill>
          <a:srgbClr val="00B050"/>
        </a:solidFill>
      </dgm:spPr>
      <dgm:t>
        <a:bodyPr/>
        <a:lstStyle/>
        <a:p>
          <a:r>
            <a:rPr lang="fr-CH" b="1" dirty="0" err="1"/>
            <a:t>Individual</a:t>
          </a:r>
          <a:r>
            <a:rPr lang="fr-CH" b="1" dirty="0"/>
            <a:t> </a:t>
          </a:r>
          <a:r>
            <a:rPr lang="fr-CH" b="1" dirty="0" err="1"/>
            <a:t>risk</a:t>
          </a:r>
          <a:endParaRPr lang="en-US" b="1" dirty="0"/>
        </a:p>
      </dgm:t>
    </dgm:pt>
    <dgm:pt modelId="{38ED003E-1946-4EDE-84DB-A4EF998D9429}" type="parTrans" cxnId="{4A7D4270-BEE3-4323-BE7D-596B544CA9D7}">
      <dgm:prSet/>
      <dgm:spPr/>
      <dgm:t>
        <a:bodyPr/>
        <a:lstStyle/>
        <a:p>
          <a:endParaRPr lang="en-US"/>
        </a:p>
      </dgm:t>
    </dgm:pt>
    <dgm:pt modelId="{638D06F4-10DD-4D6F-A127-E3C9291052D8}" type="sibTrans" cxnId="{4A7D4270-BEE3-4323-BE7D-596B544CA9D7}">
      <dgm:prSet/>
      <dgm:spPr/>
      <dgm:t>
        <a:bodyPr/>
        <a:lstStyle/>
        <a:p>
          <a:endParaRPr lang="en-US"/>
        </a:p>
      </dgm:t>
    </dgm:pt>
    <dgm:pt modelId="{FA092FF7-3CB3-4D87-A3AD-0D57B0E2B7D4}">
      <dgm:prSet phldrT="[Text]"/>
      <dgm:spPr>
        <a:solidFill>
          <a:srgbClr val="00B050"/>
        </a:solidFill>
      </dgm:spPr>
      <dgm:t>
        <a:bodyPr/>
        <a:lstStyle/>
        <a:p>
          <a:r>
            <a:rPr lang="fr-CH" dirty="0" err="1"/>
            <a:t>Previous</a:t>
          </a:r>
          <a:r>
            <a:rPr lang="fr-CH" dirty="0"/>
            <a:t> </a:t>
          </a:r>
          <a:r>
            <a:rPr lang="fr-CH" dirty="0" err="1"/>
            <a:t>history</a:t>
          </a:r>
          <a:r>
            <a:rPr lang="fr-CH" dirty="0"/>
            <a:t> of STI</a:t>
          </a:r>
          <a:endParaRPr lang="en-US" dirty="0"/>
        </a:p>
      </dgm:t>
    </dgm:pt>
    <dgm:pt modelId="{303EC8FB-4BE5-426A-8A14-585872BB7A0C}" type="parTrans" cxnId="{44B72149-1CD4-440E-A422-135E04F66FEA}">
      <dgm:prSet/>
      <dgm:spPr/>
      <dgm:t>
        <a:bodyPr/>
        <a:lstStyle/>
        <a:p>
          <a:endParaRPr lang="en-US"/>
        </a:p>
      </dgm:t>
    </dgm:pt>
    <dgm:pt modelId="{6647595F-7161-4D31-8983-F6A6B6C523FF}" type="sibTrans" cxnId="{44B72149-1CD4-440E-A422-135E04F66FEA}">
      <dgm:prSet/>
      <dgm:spPr/>
      <dgm:t>
        <a:bodyPr/>
        <a:lstStyle/>
        <a:p>
          <a:endParaRPr lang="en-US"/>
        </a:p>
      </dgm:t>
    </dgm:pt>
    <dgm:pt modelId="{FFF5232B-B074-4A93-851A-14CF8A03406B}">
      <dgm:prSet phldrT="[Text]"/>
      <dgm:spPr>
        <a:solidFill>
          <a:srgbClr val="00B050"/>
        </a:solidFill>
      </dgm:spPr>
      <dgm:t>
        <a:bodyPr/>
        <a:lstStyle/>
        <a:p>
          <a:r>
            <a:rPr lang="fr-CH" b="1" dirty="0" err="1"/>
            <a:t>Who</a:t>
          </a:r>
          <a:r>
            <a:rPr lang="fr-CH" b="1" dirty="0"/>
            <a:t> </a:t>
          </a:r>
          <a:r>
            <a:rPr lang="fr-CH" b="1" dirty="0" err="1"/>
            <a:t>wants</a:t>
          </a:r>
          <a:r>
            <a:rPr lang="fr-CH" b="1" dirty="0"/>
            <a:t> PrEP</a:t>
          </a:r>
          <a:endParaRPr lang="en-US" b="1" dirty="0"/>
        </a:p>
      </dgm:t>
    </dgm:pt>
    <dgm:pt modelId="{CA242B02-A218-4C56-9B0D-3A973734156C}" type="parTrans" cxnId="{04F00C7B-88EC-4715-B591-6F1CD4C464AA}">
      <dgm:prSet/>
      <dgm:spPr/>
      <dgm:t>
        <a:bodyPr/>
        <a:lstStyle/>
        <a:p>
          <a:endParaRPr lang="en-US"/>
        </a:p>
      </dgm:t>
    </dgm:pt>
    <dgm:pt modelId="{6C059626-D3B3-4EC9-8B49-22FEB9FF9E79}" type="sibTrans" cxnId="{04F00C7B-88EC-4715-B591-6F1CD4C464AA}">
      <dgm:prSet/>
      <dgm:spPr/>
      <dgm:t>
        <a:bodyPr/>
        <a:lstStyle/>
        <a:p>
          <a:endParaRPr lang="en-US"/>
        </a:p>
      </dgm:t>
    </dgm:pt>
    <dgm:pt modelId="{19FC9F29-3318-4136-A5D6-3DE933B4EF9A}">
      <dgm:prSet phldrT="[Text]"/>
      <dgm:spPr>
        <a:solidFill>
          <a:srgbClr val="00B050"/>
        </a:solidFill>
      </dgm:spPr>
      <dgm:t>
        <a:bodyPr/>
        <a:lstStyle/>
        <a:p>
          <a:r>
            <a:rPr lang="fr-CH" dirty="0"/>
            <a:t>?Risk score</a:t>
          </a:r>
          <a:endParaRPr lang="en-US" dirty="0"/>
        </a:p>
      </dgm:t>
    </dgm:pt>
    <dgm:pt modelId="{625C40AD-7BC1-422E-9C1C-6469E444B46B}" type="parTrans" cxnId="{DDFA687F-9CFE-45FE-8522-86039C3E5A4A}">
      <dgm:prSet/>
      <dgm:spPr/>
      <dgm:t>
        <a:bodyPr/>
        <a:lstStyle/>
        <a:p>
          <a:endParaRPr lang="en-US"/>
        </a:p>
      </dgm:t>
    </dgm:pt>
    <dgm:pt modelId="{2061FD30-A09C-437E-880E-69CDBFF8D209}" type="sibTrans" cxnId="{DDFA687F-9CFE-45FE-8522-86039C3E5A4A}">
      <dgm:prSet/>
      <dgm:spPr/>
      <dgm:t>
        <a:bodyPr/>
        <a:lstStyle/>
        <a:p>
          <a:endParaRPr lang="en-US"/>
        </a:p>
      </dgm:t>
    </dgm:pt>
    <dgm:pt modelId="{3CB34976-C5E0-4B69-B6A4-C786C272A481}">
      <dgm:prSet phldrT="[Text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CH" b="1" dirty="0"/>
            <a:t>Population group</a:t>
          </a:r>
          <a:endParaRPr lang="en-US" b="1" dirty="0"/>
        </a:p>
      </dgm:t>
    </dgm:pt>
    <dgm:pt modelId="{99CEF547-5E37-493E-A28F-A8187BE2C871}" type="sibTrans" cxnId="{29DFCC74-5719-41D6-BB4C-7CBC46D5D4CD}">
      <dgm:prSet/>
      <dgm:spPr/>
      <dgm:t>
        <a:bodyPr/>
        <a:lstStyle/>
        <a:p>
          <a:endParaRPr lang="en-US"/>
        </a:p>
      </dgm:t>
    </dgm:pt>
    <dgm:pt modelId="{198DED1D-1B1A-4923-B444-B05743DC7065}" type="parTrans" cxnId="{29DFCC74-5719-41D6-BB4C-7CBC46D5D4CD}">
      <dgm:prSet/>
      <dgm:spPr/>
      <dgm:t>
        <a:bodyPr/>
        <a:lstStyle/>
        <a:p>
          <a:endParaRPr lang="en-US"/>
        </a:p>
      </dgm:t>
    </dgm:pt>
    <dgm:pt modelId="{16122BCE-DECA-4611-A451-984847C42AB5}">
      <dgm:prSet phldrT="[Text]"/>
      <dgm:spPr>
        <a:solidFill>
          <a:srgbClr val="00B050"/>
        </a:solidFill>
      </dgm:spPr>
      <dgm:t>
        <a:bodyPr/>
        <a:lstStyle/>
        <a:p>
          <a:r>
            <a:rPr lang="fr-CH" dirty="0"/>
            <a:t># </a:t>
          </a:r>
          <a:r>
            <a:rPr lang="fr-CH" dirty="0" err="1"/>
            <a:t>sexual</a:t>
          </a:r>
          <a:r>
            <a:rPr lang="fr-CH" dirty="0"/>
            <a:t> </a:t>
          </a:r>
          <a:r>
            <a:rPr lang="fr-CH" dirty="0" err="1"/>
            <a:t>parters</a:t>
          </a:r>
          <a:endParaRPr lang="en-US" dirty="0"/>
        </a:p>
      </dgm:t>
    </dgm:pt>
    <dgm:pt modelId="{4625116A-D883-44A7-8D85-EAD9A4F91755}" type="parTrans" cxnId="{7115EED9-7347-4428-8DB2-105A7A315349}">
      <dgm:prSet/>
      <dgm:spPr/>
      <dgm:t>
        <a:bodyPr/>
        <a:lstStyle/>
        <a:p>
          <a:endParaRPr lang="en-US"/>
        </a:p>
      </dgm:t>
    </dgm:pt>
    <dgm:pt modelId="{0B5E22D4-F5AD-43AF-A903-5DB6EF9D5053}" type="sibTrans" cxnId="{7115EED9-7347-4428-8DB2-105A7A315349}">
      <dgm:prSet/>
      <dgm:spPr/>
      <dgm:t>
        <a:bodyPr/>
        <a:lstStyle/>
        <a:p>
          <a:endParaRPr lang="en-US"/>
        </a:p>
      </dgm:t>
    </dgm:pt>
    <dgm:pt modelId="{04129B03-D726-4602-82DC-256186B23FE3}">
      <dgm:prSet phldrT="[Text]"/>
      <dgm:spPr>
        <a:solidFill>
          <a:srgbClr val="00B050"/>
        </a:solidFill>
      </dgm:spPr>
      <dgm:t>
        <a:bodyPr/>
        <a:lstStyle/>
        <a:p>
          <a:r>
            <a:rPr lang="fr-CH" dirty="0"/>
            <a:t>? </a:t>
          </a:r>
          <a:r>
            <a:rPr lang="fr-CH" dirty="0" err="1"/>
            <a:t>History</a:t>
          </a:r>
          <a:r>
            <a:rPr lang="fr-CH" dirty="0"/>
            <a:t> of GBV</a:t>
          </a:r>
          <a:endParaRPr lang="en-US" dirty="0"/>
        </a:p>
      </dgm:t>
    </dgm:pt>
    <dgm:pt modelId="{2FB82DAB-7772-4A60-9964-4DA3C3952F2D}" type="parTrans" cxnId="{BEF56C71-CDA2-4D49-AE49-164A8B8B686B}">
      <dgm:prSet/>
      <dgm:spPr/>
      <dgm:t>
        <a:bodyPr/>
        <a:lstStyle/>
        <a:p>
          <a:endParaRPr lang="en-US"/>
        </a:p>
      </dgm:t>
    </dgm:pt>
    <dgm:pt modelId="{B70BC6DF-FC94-4507-9492-6D4A1AF4669B}" type="sibTrans" cxnId="{BEF56C71-CDA2-4D49-AE49-164A8B8B686B}">
      <dgm:prSet/>
      <dgm:spPr/>
      <dgm:t>
        <a:bodyPr/>
        <a:lstStyle/>
        <a:p>
          <a:endParaRPr lang="en-US"/>
        </a:p>
      </dgm:t>
    </dgm:pt>
    <dgm:pt modelId="{C6378CB3-80C6-429F-8B0F-EB3A98C3B2FD}" type="pres">
      <dgm:prSet presAssocID="{1DF4274E-F10E-4CD3-810A-9F155E047C22}" presName="Name0" presStyleCnt="0">
        <dgm:presLayoutVars>
          <dgm:dir/>
          <dgm:resizeHandles val="exact"/>
        </dgm:presLayoutVars>
      </dgm:prSet>
      <dgm:spPr/>
    </dgm:pt>
    <dgm:pt modelId="{B81621A2-EE1A-43B8-9CA7-ACD34EFF2670}" type="pres">
      <dgm:prSet presAssocID="{3FB2AC22-0153-43DF-A8BC-B460C623EAB3}" presName="node" presStyleLbl="node1" presStyleIdx="0" presStyleCnt="3" custScaleY="92453">
        <dgm:presLayoutVars>
          <dgm:bulletEnabled val="1"/>
        </dgm:presLayoutVars>
      </dgm:prSet>
      <dgm:spPr/>
    </dgm:pt>
    <dgm:pt modelId="{914ACA85-36C6-4476-AAB7-156624D03FEA}" type="pres">
      <dgm:prSet presAssocID="{4A56DF12-728B-46AB-8511-3F74187C2949}" presName="sibTrans" presStyleCnt="0"/>
      <dgm:spPr/>
    </dgm:pt>
    <dgm:pt modelId="{85118E69-A2BC-497B-AC94-9F6EB0DE878F}" type="pres">
      <dgm:prSet presAssocID="{3CB34976-C5E0-4B69-B6A4-C786C272A481}" presName="node" presStyleLbl="node1" presStyleIdx="1" presStyleCnt="3">
        <dgm:presLayoutVars>
          <dgm:bulletEnabled val="1"/>
        </dgm:presLayoutVars>
      </dgm:prSet>
      <dgm:spPr/>
    </dgm:pt>
    <dgm:pt modelId="{EE4AE188-12EA-4D00-8A06-7954EB9D678F}" type="pres">
      <dgm:prSet presAssocID="{99CEF547-5E37-493E-A28F-A8187BE2C871}" presName="sibTrans" presStyleCnt="0"/>
      <dgm:spPr/>
    </dgm:pt>
    <dgm:pt modelId="{3EED292B-EF37-4600-9E59-1B01BB651102}" type="pres">
      <dgm:prSet presAssocID="{2ACD3CD0-BAA4-4B43-BCAB-AFE4491E88EF}" presName="node" presStyleLbl="node1" presStyleIdx="2" presStyleCnt="3">
        <dgm:presLayoutVars>
          <dgm:bulletEnabled val="1"/>
        </dgm:presLayoutVars>
      </dgm:prSet>
      <dgm:spPr/>
    </dgm:pt>
  </dgm:ptLst>
  <dgm:cxnLst>
    <dgm:cxn modelId="{29D11907-3ACA-4CB2-92D0-8435FEB3CA7E}" type="presOf" srcId="{3CB34976-C5E0-4B69-B6A4-C786C272A481}" destId="{85118E69-A2BC-497B-AC94-9F6EB0DE878F}" srcOrd="0" destOrd="0" presId="urn:microsoft.com/office/officeart/2005/8/layout/hList6"/>
    <dgm:cxn modelId="{D8FCE621-6C2A-48BE-BF1D-D6697AA5A032}" srcId="{3FB2AC22-0153-43DF-A8BC-B460C623EAB3}" destId="{2E785437-FAC2-43C6-83FB-B65245BC814E}" srcOrd="0" destOrd="0" parTransId="{3D950439-52CC-429B-B3CB-A6E1E44E16D2}" sibTransId="{65927E93-037C-437F-A934-B9CEF8405EC7}"/>
    <dgm:cxn modelId="{EF0DE836-2637-453A-87DF-2E62B41BC922}" type="presOf" srcId="{2E785437-FAC2-43C6-83FB-B65245BC814E}" destId="{B81621A2-EE1A-43B8-9CA7-ACD34EFF2670}" srcOrd="0" destOrd="1" presId="urn:microsoft.com/office/officeart/2005/8/layout/hList6"/>
    <dgm:cxn modelId="{1FCB315E-0ACA-419E-A31A-222CDAE550CB}" type="presOf" srcId="{1DF4274E-F10E-4CD3-810A-9F155E047C22}" destId="{C6378CB3-80C6-429F-8B0F-EB3A98C3B2FD}" srcOrd="0" destOrd="0" presId="urn:microsoft.com/office/officeart/2005/8/layout/hList6"/>
    <dgm:cxn modelId="{0083F542-17BE-4B39-ACBD-C7EF30F0837D}" srcId="{3CB34976-C5E0-4B69-B6A4-C786C272A481}" destId="{A5FA4A07-854C-4F74-AC4B-09C394D647A7}" srcOrd="0" destOrd="0" parTransId="{E4DB4A05-F9D2-46B5-B038-5A1FE2A49F33}" sibTransId="{251CA6A9-4EB4-4AF1-B35C-185CC5E1E3C3}"/>
    <dgm:cxn modelId="{7A669366-4801-48AC-9787-736850D65A72}" type="presOf" srcId="{16122BCE-DECA-4611-A451-984847C42AB5}" destId="{3EED292B-EF37-4600-9E59-1B01BB651102}" srcOrd="0" destOrd="2" presId="urn:microsoft.com/office/officeart/2005/8/layout/hList6"/>
    <dgm:cxn modelId="{F291C668-EB65-4D5F-B65F-312E4A4B594C}" srcId="{3FB2AC22-0153-43DF-A8BC-B460C623EAB3}" destId="{440583F6-97E2-4CF0-B60A-3D9B5BD501C7}" srcOrd="1" destOrd="0" parTransId="{DC7C5306-25A8-43B8-A759-B8D7184F0F2B}" sibTransId="{25ED93A5-2DA5-4949-A23E-E38EAD735388}"/>
    <dgm:cxn modelId="{44B72149-1CD4-440E-A422-135E04F66FEA}" srcId="{2ACD3CD0-BAA4-4B43-BCAB-AFE4491E88EF}" destId="{FA092FF7-3CB3-4D87-A3AD-0D57B0E2B7D4}" srcOrd="0" destOrd="0" parTransId="{303EC8FB-4BE5-426A-8A14-585872BB7A0C}" sibTransId="{6647595F-7161-4D31-8983-F6A6B6C523FF}"/>
    <dgm:cxn modelId="{4A7D4270-BEE3-4323-BE7D-596B544CA9D7}" srcId="{1DF4274E-F10E-4CD3-810A-9F155E047C22}" destId="{2ACD3CD0-BAA4-4B43-BCAB-AFE4491E88EF}" srcOrd="2" destOrd="0" parTransId="{38ED003E-1946-4EDE-84DB-A4EF998D9429}" sibTransId="{638D06F4-10DD-4D6F-A127-E3C9291052D8}"/>
    <dgm:cxn modelId="{58F4F770-D6B6-4B03-BBF8-96A6C4EDB1EC}" type="presOf" srcId="{440583F6-97E2-4CF0-B60A-3D9B5BD501C7}" destId="{B81621A2-EE1A-43B8-9CA7-ACD34EFF2670}" srcOrd="0" destOrd="2" presId="urn:microsoft.com/office/officeart/2005/8/layout/hList6"/>
    <dgm:cxn modelId="{BEF56C71-CDA2-4D49-AE49-164A8B8B686B}" srcId="{2ACD3CD0-BAA4-4B43-BCAB-AFE4491E88EF}" destId="{04129B03-D726-4602-82DC-256186B23FE3}" srcOrd="2" destOrd="0" parTransId="{2FB82DAB-7772-4A60-9964-4DA3C3952F2D}" sibTransId="{B70BC6DF-FC94-4507-9492-6D4A1AF4669B}"/>
    <dgm:cxn modelId="{29DFCC74-5719-41D6-BB4C-7CBC46D5D4CD}" srcId="{1DF4274E-F10E-4CD3-810A-9F155E047C22}" destId="{3CB34976-C5E0-4B69-B6A4-C786C272A481}" srcOrd="1" destOrd="0" parTransId="{198DED1D-1B1A-4923-B444-B05743DC7065}" sibTransId="{99CEF547-5E37-493E-A28F-A8187BE2C871}"/>
    <dgm:cxn modelId="{04F00C7B-88EC-4715-B591-6F1CD4C464AA}" srcId="{2ACD3CD0-BAA4-4B43-BCAB-AFE4491E88EF}" destId="{FFF5232B-B074-4A93-851A-14CF8A03406B}" srcOrd="4" destOrd="0" parTransId="{CA242B02-A218-4C56-9B0D-3A973734156C}" sibTransId="{6C059626-D3B3-4EC9-8B49-22FEB9FF9E79}"/>
    <dgm:cxn modelId="{DDFA687F-9CFE-45FE-8522-86039C3E5A4A}" srcId="{2ACD3CD0-BAA4-4B43-BCAB-AFE4491E88EF}" destId="{19FC9F29-3318-4136-A5D6-3DE933B4EF9A}" srcOrd="3" destOrd="0" parTransId="{625C40AD-7BC1-422E-9C1C-6469E444B46B}" sibTransId="{2061FD30-A09C-437E-880E-69CDBFF8D209}"/>
    <dgm:cxn modelId="{9AD0518D-554C-4135-90F0-0FA97C8240E9}" type="presOf" srcId="{FA092FF7-3CB3-4D87-A3AD-0D57B0E2B7D4}" destId="{3EED292B-EF37-4600-9E59-1B01BB651102}" srcOrd="0" destOrd="1" presId="urn:microsoft.com/office/officeart/2005/8/layout/hList6"/>
    <dgm:cxn modelId="{51773591-3F80-4B38-AC75-D64140A7EA22}" srcId="{1DF4274E-F10E-4CD3-810A-9F155E047C22}" destId="{3FB2AC22-0153-43DF-A8BC-B460C623EAB3}" srcOrd="0" destOrd="0" parTransId="{F54ABD55-CBBC-4967-B18C-259C8BDFB525}" sibTransId="{4A56DF12-728B-46AB-8511-3F74187C2949}"/>
    <dgm:cxn modelId="{3D31499B-FA40-4A0F-A0A2-96238CB70D14}" type="presOf" srcId="{2ACD3CD0-BAA4-4B43-BCAB-AFE4491E88EF}" destId="{3EED292B-EF37-4600-9E59-1B01BB651102}" srcOrd="0" destOrd="0" presId="urn:microsoft.com/office/officeart/2005/8/layout/hList6"/>
    <dgm:cxn modelId="{7867ABB2-83CF-48DE-A984-5A52E6BE0152}" type="presOf" srcId="{FFF5232B-B074-4A93-851A-14CF8A03406B}" destId="{3EED292B-EF37-4600-9E59-1B01BB651102}" srcOrd="0" destOrd="5" presId="urn:microsoft.com/office/officeart/2005/8/layout/hList6"/>
    <dgm:cxn modelId="{A01337B9-06F5-433E-9388-572D4276604E}" type="presOf" srcId="{3FB2AC22-0153-43DF-A8BC-B460C623EAB3}" destId="{B81621A2-EE1A-43B8-9CA7-ACD34EFF2670}" srcOrd="0" destOrd="0" presId="urn:microsoft.com/office/officeart/2005/8/layout/hList6"/>
    <dgm:cxn modelId="{E96203BD-8884-4F61-8585-7B6267C8ECA3}" type="presOf" srcId="{04129B03-D726-4602-82DC-256186B23FE3}" destId="{3EED292B-EF37-4600-9E59-1B01BB651102}" srcOrd="0" destOrd="3" presId="urn:microsoft.com/office/officeart/2005/8/layout/hList6"/>
    <dgm:cxn modelId="{7115EED9-7347-4428-8DB2-105A7A315349}" srcId="{2ACD3CD0-BAA4-4B43-BCAB-AFE4491E88EF}" destId="{16122BCE-DECA-4611-A451-984847C42AB5}" srcOrd="1" destOrd="0" parTransId="{4625116A-D883-44A7-8D85-EAD9A4F91755}" sibTransId="{0B5E22D4-F5AD-43AF-A903-5DB6EF9D5053}"/>
    <dgm:cxn modelId="{A04DBAEE-DB5F-4C7A-B887-D8576B2CAF51}" type="presOf" srcId="{A5FA4A07-854C-4F74-AC4B-09C394D647A7}" destId="{85118E69-A2BC-497B-AC94-9F6EB0DE878F}" srcOrd="0" destOrd="1" presId="urn:microsoft.com/office/officeart/2005/8/layout/hList6"/>
    <dgm:cxn modelId="{51F644FF-7B5F-400A-9EB2-DD050BB4854C}" type="presOf" srcId="{19FC9F29-3318-4136-A5D6-3DE933B4EF9A}" destId="{3EED292B-EF37-4600-9E59-1B01BB651102}" srcOrd="0" destOrd="4" presId="urn:microsoft.com/office/officeart/2005/8/layout/hList6"/>
    <dgm:cxn modelId="{D92A2708-2A37-44B7-A69E-298FF8EAAFEE}" type="presParOf" srcId="{C6378CB3-80C6-429F-8B0F-EB3A98C3B2FD}" destId="{B81621A2-EE1A-43B8-9CA7-ACD34EFF2670}" srcOrd="0" destOrd="0" presId="urn:microsoft.com/office/officeart/2005/8/layout/hList6"/>
    <dgm:cxn modelId="{068E4E49-269F-410F-91A5-9161B8C1B4BF}" type="presParOf" srcId="{C6378CB3-80C6-429F-8B0F-EB3A98C3B2FD}" destId="{914ACA85-36C6-4476-AAB7-156624D03FEA}" srcOrd="1" destOrd="0" presId="urn:microsoft.com/office/officeart/2005/8/layout/hList6"/>
    <dgm:cxn modelId="{7492CC8A-35A8-4D39-A9EA-AC1E10C3B14A}" type="presParOf" srcId="{C6378CB3-80C6-429F-8B0F-EB3A98C3B2FD}" destId="{85118E69-A2BC-497B-AC94-9F6EB0DE878F}" srcOrd="2" destOrd="0" presId="urn:microsoft.com/office/officeart/2005/8/layout/hList6"/>
    <dgm:cxn modelId="{0C881FCF-9E3E-4277-B7EC-2D2CE454AB06}" type="presParOf" srcId="{C6378CB3-80C6-429F-8B0F-EB3A98C3B2FD}" destId="{EE4AE188-12EA-4D00-8A06-7954EB9D678F}" srcOrd="3" destOrd="0" presId="urn:microsoft.com/office/officeart/2005/8/layout/hList6"/>
    <dgm:cxn modelId="{E7F8EA83-ADAA-47E9-9AE8-AEFBA13B0408}" type="presParOf" srcId="{C6378CB3-80C6-429F-8B0F-EB3A98C3B2FD}" destId="{3EED292B-EF37-4600-9E59-1B01BB65110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621A2-EE1A-43B8-9CA7-ACD34EFF2670}">
      <dsp:nvSpPr>
        <dsp:cNvPr id="0" name=""/>
        <dsp:cNvSpPr/>
      </dsp:nvSpPr>
      <dsp:spPr>
        <a:xfrm rot="16200000">
          <a:off x="-896709" y="1041389"/>
          <a:ext cx="3528397" cy="173364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757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noProof="0" dirty="0"/>
            <a:t>Epidemiology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geography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noProof="0" dirty="0"/>
            <a:t>Pop density</a:t>
          </a:r>
        </a:p>
      </dsp:txBody>
      <dsp:txXfrm rot="5400000">
        <a:off x="667" y="849692"/>
        <a:ext cx="1733644" cy="2117039"/>
      </dsp:txXfrm>
    </dsp:sp>
    <dsp:sp modelId="{85118E69-A2BC-497B-AC94-9F6EB0DE878F}">
      <dsp:nvSpPr>
        <dsp:cNvPr id="0" name=""/>
        <dsp:cNvSpPr/>
      </dsp:nvSpPr>
      <dsp:spPr>
        <a:xfrm rot="16200000">
          <a:off x="822945" y="1041389"/>
          <a:ext cx="3816423" cy="1733644"/>
        </a:xfrm>
        <a:prstGeom prst="flowChartManualOperati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757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b="1" kern="1200" dirty="0"/>
            <a:t>Population group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400" kern="1200" dirty="0" err="1"/>
            <a:t>Women</a:t>
          </a:r>
          <a:r>
            <a:rPr lang="fr-CH" sz="1400" kern="1200" dirty="0"/>
            <a:t> in FP clinc</a:t>
          </a:r>
          <a:endParaRPr lang="en-US" sz="1400" kern="1200" dirty="0"/>
        </a:p>
      </dsp:txBody>
      <dsp:txXfrm rot="5400000">
        <a:off x="1864334" y="763285"/>
        <a:ext cx="1733644" cy="2289853"/>
      </dsp:txXfrm>
    </dsp:sp>
    <dsp:sp modelId="{3EED292B-EF37-4600-9E59-1B01BB651102}">
      <dsp:nvSpPr>
        <dsp:cNvPr id="0" name=""/>
        <dsp:cNvSpPr/>
      </dsp:nvSpPr>
      <dsp:spPr>
        <a:xfrm rot="16200000">
          <a:off x="2686613" y="1041389"/>
          <a:ext cx="3816423" cy="1733644"/>
        </a:xfrm>
        <a:prstGeom prst="flowChartManualOperation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5757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800" b="1" kern="1200" dirty="0" err="1"/>
            <a:t>Individual</a:t>
          </a:r>
          <a:r>
            <a:rPr lang="fr-CH" sz="1800" b="1" kern="1200" dirty="0"/>
            <a:t> </a:t>
          </a:r>
          <a:r>
            <a:rPr lang="fr-CH" sz="1800" b="1" kern="1200" dirty="0" err="1"/>
            <a:t>risk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400" kern="1200" dirty="0" err="1"/>
            <a:t>Previous</a:t>
          </a:r>
          <a:r>
            <a:rPr lang="fr-CH" sz="1400" kern="1200" dirty="0"/>
            <a:t> </a:t>
          </a:r>
          <a:r>
            <a:rPr lang="fr-CH" sz="1400" kern="1200" dirty="0" err="1"/>
            <a:t>history</a:t>
          </a:r>
          <a:r>
            <a:rPr lang="fr-CH" sz="1400" kern="1200" dirty="0"/>
            <a:t> of STI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400" kern="1200" dirty="0"/>
            <a:t># </a:t>
          </a:r>
          <a:r>
            <a:rPr lang="fr-CH" sz="1400" kern="1200" dirty="0" err="1"/>
            <a:t>sexual</a:t>
          </a:r>
          <a:r>
            <a:rPr lang="fr-CH" sz="1400" kern="1200" dirty="0"/>
            <a:t> </a:t>
          </a:r>
          <a:r>
            <a:rPr lang="fr-CH" sz="1400" kern="1200" dirty="0" err="1"/>
            <a:t>parters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400" kern="1200" dirty="0"/>
            <a:t>? </a:t>
          </a:r>
          <a:r>
            <a:rPr lang="fr-CH" sz="1400" kern="1200" dirty="0" err="1"/>
            <a:t>History</a:t>
          </a:r>
          <a:r>
            <a:rPr lang="fr-CH" sz="1400" kern="1200" dirty="0"/>
            <a:t> of GBV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400" kern="1200" dirty="0"/>
            <a:t>?Risk score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H" sz="1400" b="1" kern="1200" dirty="0" err="1"/>
            <a:t>Who</a:t>
          </a:r>
          <a:r>
            <a:rPr lang="fr-CH" sz="1400" b="1" kern="1200" dirty="0"/>
            <a:t> </a:t>
          </a:r>
          <a:r>
            <a:rPr lang="fr-CH" sz="1400" b="1" kern="1200" dirty="0" err="1"/>
            <a:t>wants</a:t>
          </a:r>
          <a:r>
            <a:rPr lang="fr-CH" sz="1400" b="1" kern="1200" dirty="0"/>
            <a:t> PrEP</a:t>
          </a:r>
          <a:endParaRPr lang="en-US" sz="1400" b="1" kern="1200" dirty="0"/>
        </a:p>
      </dsp:txBody>
      <dsp:txXfrm rot="5400000">
        <a:off x="3728002" y="763285"/>
        <a:ext cx="1733644" cy="22898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50475" cy="497047"/>
          </a:xfrm>
          <a:prstGeom prst="rect">
            <a:avLst/>
          </a:prstGeom>
        </p:spPr>
        <p:txBody>
          <a:bodyPr vert="horz" lIns="92200" tIns="46100" rIns="92200" bIns="461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40" y="1"/>
            <a:ext cx="2950475" cy="497047"/>
          </a:xfrm>
          <a:prstGeom prst="rect">
            <a:avLst/>
          </a:prstGeom>
        </p:spPr>
        <p:txBody>
          <a:bodyPr vert="horz" lIns="92200" tIns="46100" rIns="92200" bIns="4610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0" tIns="46100" rIns="92200" bIns="461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81" y="4721940"/>
            <a:ext cx="5447030" cy="4473416"/>
          </a:xfrm>
          <a:prstGeom prst="rect">
            <a:avLst/>
          </a:prstGeom>
        </p:spPr>
        <p:txBody>
          <a:bodyPr vert="horz" lIns="92200" tIns="46100" rIns="92200" bIns="461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2155"/>
            <a:ext cx="2950475" cy="497047"/>
          </a:xfrm>
          <a:prstGeom prst="rect">
            <a:avLst/>
          </a:prstGeom>
        </p:spPr>
        <p:txBody>
          <a:bodyPr vert="horz" lIns="92200" tIns="46100" rIns="92200" bIns="461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40" y="9442155"/>
            <a:ext cx="2950475" cy="497047"/>
          </a:xfrm>
          <a:prstGeom prst="rect">
            <a:avLst/>
          </a:prstGeom>
        </p:spPr>
        <p:txBody>
          <a:bodyPr vert="horz" lIns="92200" tIns="46100" rIns="92200" bIns="4610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2075" y="744538"/>
            <a:ext cx="6613525" cy="3721100"/>
          </a:xfrm>
          <a:ln/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WHO had nearly finished its work on developing its CHTC guidelines when these results from HPTN052 were released – they strengthened our recommendation to support the offering of ART not only for health benefits but for prevention of HIV transmission in serodiscordant couples.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These guidelines were released by WHO in April this year and countries are beginning to include prioritizing CHTC in their programmes and consider recommending ART for prevention in serodiscordant couples 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455613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defTabSz="455613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defTabSz="455613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defTabSz="455613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defTabSz="455613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defTabSz="455613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defTabSz="455613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defTabSz="455613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defTabSz="455613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67FC09-170F-4680-BA17-0BDD7D568BA5}" type="slidenum">
              <a:rPr lang="en-US" sz="1200" b="0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9</a:t>
            </a:fld>
            <a:endParaRPr lang="en-US" sz="1200" b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43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894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863621-2E60-B848-8968-B0341E26A3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89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7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 sz="1867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9"/>
            <a:ext cx="7344000" cy="1119159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56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>
          <a:xfrm>
            <a:off x="480000" y="6507005"/>
            <a:ext cx="5971600" cy="247651"/>
          </a:xfrm>
        </p:spPr>
        <p:txBody>
          <a:bodyPr lIns="0" anchor="ctr">
            <a:noAutofit/>
          </a:bodyPr>
          <a:lstStyle>
            <a:lvl1pPr>
              <a:defRPr sz="1333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9495913" y="6476049"/>
            <a:ext cx="2195259" cy="247651"/>
          </a:xfrm>
        </p:spPr>
        <p:txBody>
          <a:bodyPr rIns="0" anchor="ctr">
            <a:noAutofit/>
          </a:bodyPr>
          <a:lstStyle>
            <a:lvl1pPr algn="ctr">
              <a:defRPr sz="2133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" y="4482001"/>
            <a:ext cx="12191999" cy="1656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32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999" y="5440855"/>
            <a:ext cx="11211172" cy="288000"/>
          </a:xfrm>
          <a:noFill/>
        </p:spPr>
        <p:txBody>
          <a:bodyPr lIns="0" rIns="90000">
            <a:noAutofit/>
          </a:bodyPr>
          <a:lstStyle>
            <a:lvl1pPr algn="l">
              <a:defRPr sz="2133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7460690" y="485184"/>
            <a:ext cx="4230495" cy="1112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33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956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826542-68AB-4EF5-B2B7-7C8D70871A17}" type="datetime1">
              <a:rPr lang="en-GB" smtClean="0">
                <a:solidFill>
                  <a:prstClr val="black"/>
                </a:solidFill>
              </a:rPr>
              <a:pPr/>
              <a:t>22/07/2019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noFill/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79999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867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867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40584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4"/>
            <a:ext cx="12192000" cy="6857999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 sz="1867">
                <a:solidFill>
                  <a:schemeClr val="accent6"/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3" y="1800006"/>
            <a:ext cx="4279900" cy="1649447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3733" b="1">
                <a:solidFill>
                  <a:schemeClr val="bg1"/>
                </a:solidFill>
                <a:latin typeface="+mj-lt"/>
              </a:defRPr>
            </a:lvl1pPr>
            <a:lvl2pPr marL="721766" indent="-366175">
              <a:buClr>
                <a:schemeClr val="bg1"/>
              </a:buClr>
              <a:defRPr sz="3733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B999A-019E-47DF-9626-59D35A5C5D1F}" type="datetime1">
              <a:rPr lang="en-GB" smtClean="0">
                <a:solidFill>
                  <a:prstClr val="black"/>
                </a:solidFill>
              </a:rPr>
              <a:pPr/>
              <a:t>22/07/2019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9071164" y="371959"/>
            <a:ext cx="2635200" cy="6948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33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3096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smtClean="0">
                <a:solidFill>
                  <a:prstClr val="black"/>
                </a:solidFill>
              </a:rPr>
              <a:pPr/>
              <a:t>22/07/2019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2" y="1800004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3733" b="1">
                <a:solidFill>
                  <a:srgbClr val="0092CC"/>
                </a:solidFill>
                <a:latin typeface="+mj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 dirty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7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6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3733" b="1">
                <a:solidFill>
                  <a:srgbClr val="0092CC"/>
                </a:solidFill>
                <a:latin typeface="+mj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7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6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3733" b="1">
                <a:solidFill>
                  <a:srgbClr val="0092CC"/>
                </a:solidFill>
                <a:latin typeface="+mj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7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6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9"/>
            <a:ext cx="988484" cy="396000"/>
          </a:xfrm>
        </p:spPr>
        <p:txBody>
          <a:bodyPr/>
          <a:lstStyle>
            <a:lvl1pPr>
              <a:defRPr sz="3733" b="1">
                <a:solidFill>
                  <a:srgbClr val="0092CC"/>
                </a:solidFill>
                <a:latin typeface="+mj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7" y="4346419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6" y="4346419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3733" b="1">
                <a:solidFill>
                  <a:srgbClr val="0092CC"/>
                </a:solidFill>
                <a:latin typeface="+mj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7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6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1"/>
            <a:ext cx="988484" cy="396000"/>
          </a:xfrm>
        </p:spPr>
        <p:txBody>
          <a:bodyPr/>
          <a:lstStyle>
            <a:lvl1pPr>
              <a:defRPr sz="3733" b="1">
                <a:solidFill>
                  <a:srgbClr val="0092CC"/>
                </a:solidFill>
                <a:latin typeface="+mj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7" y="5814911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6" y="5814911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133" b="0">
                <a:solidFill>
                  <a:schemeClr val="tx1"/>
                </a:solidFill>
                <a:latin typeface="+mn-lt"/>
              </a:defRPr>
            </a:lvl1pPr>
            <a:lvl2pPr>
              <a:defRPr sz="3733" b="1">
                <a:latin typeface="+mj-lt"/>
              </a:defRPr>
            </a:lvl2pPr>
            <a:lvl3pPr>
              <a:defRPr sz="3733" b="1">
                <a:latin typeface="+mj-lt"/>
              </a:defRPr>
            </a:lvl3pPr>
            <a:lvl4pPr>
              <a:defRPr sz="3733" b="1">
                <a:latin typeface="+mj-lt"/>
              </a:defRPr>
            </a:lvl4pPr>
            <a:lvl5pPr>
              <a:defRPr sz="3733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144899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98F2AE24-6C3D-4363-8DA8-E9E849065A01}" type="datetime1">
              <a:rPr lang="en-GB" smtClean="0">
                <a:solidFill>
                  <a:prstClr val="black"/>
                </a:solidFill>
              </a:rPr>
              <a:pPr/>
              <a:t>22/07/2019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147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 sz="1867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5"/>
            <a:ext cx="5971600" cy="247651"/>
          </a:xfrm>
        </p:spPr>
        <p:txBody>
          <a:bodyPr anchor="ctr">
            <a:noAutofit/>
          </a:bodyPr>
          <a:lstStyle>
            <a:lvl1pPr>
              <a:defRPr sz="1333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867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GB" b="1" noProof="0" dirty="0"/>
              <a:t>WHO</a:t>
            </a:r>
          </a:p>
          <a:p>
            <a:r>
              <a:rPr lang="en-GB" noProof="0" dirty="0"/>
              <a:t>20, Avenue </a:t>
            </a:r>
            <a:r>
              <a:rPr lang="en-GB" noProof="0" dirty="0" err="1"/>
              <a:t>Appia</a:t>
            </a:r>
            <a:r>
              <a:rPr lang="en-GB" noProof="0" dirty="0"/>
              <a:t> </a:t>
            </a:r>
            <a:br>
              <a:rPr lang="en-GB" noProof="0" dirty="0"/>
            </a:br>
            <a:r>
              <a:rPr lang="en-GB" noProof="0" dirty="0"/>
              <a:t>1211 Geneva</a:t>
            </a:r>
          </a:p>
          <a:p>
            <a:r>
              <a:rPr lang="en-GB" noProof="0" dirty="0"/>
              <a:t>Switzerland</a:t>
            </a:r>
          </a:p>
          <a:p>
            <a:endParaRPr lang="en-GB" noProof="0" dirty="0"/>
          </a:p>
          <a:p>
            <a:r>
              <a:rPr lang="en-GB" noProof="0" dirty="0"/>
              <a:t>Tel.: +xx</a:t>
            </a:r>
            <a:br>
              <a:rPr lang="en-GB" noProof="0" dirty="0"/>
            </a:br>
            <a:r>
              <a:rPr lang="en-GB" noProof="0" dirty="0"/>
              <a:t>Fax: +xx</a:t>
            </a:r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460690" y="488563"/>
            <a:ext cx="4230495" cy="111240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algn="ctr">
              <a:defRPr sz="133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9"/>
            <a:ext cx="2195259" cy="247651"/>
          </a:xfrm>
        </p:spPr>
        <p:txBody>
          <a:bodyPr rIns="0" anchor="ctr">
            <a:noAutofit/>
          </a:bodyPr>
          <a:lstStyle>
            <a:lvl1pPr algn="ctr">
              <a:defRPr sz="2133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9"/>
            <a:ext cx="7344000" cy="1119159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56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3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FC60E-A98C-4032-BB8E-CAA18AAD4872}" type="datetimeFigureOut">
              <a:rPr lang="en-US" smtClean="0">
                <a:solidFill>
                  <a:prstClr val="black"/>
                </a:solidFill>
              </a:rPr>
              <a:pPr/>
              <a:t>7/22/2019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FF15-3255-4999-9A04-4DE8D24FDC8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5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Intro large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17"/>
          <p:cNvSpPr>
            <a:spLocks noGrp="1"/>
          </p:cNvSpPr>
          <p:nvPr>
            <p:ph type="dt" sz="half" idx="14"/>
          </p:nvPr>
        </p:nvSpPr>
        <p:spPr bwMode="invGray">
          <a:noFill/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D0CC27D-0020-48D4-9B6C-9E6EA0640D93}" type="datetime1">
              <a:rPr lang="en-GB" smtClean="0">
                <a:solidFill>
                  <a:prstClr val="black"/>
                </a:solidFill>
              </a:rPr>
              <a:pPr/>
              <a:t>22/07/2019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 bwMode="invGray">
          <a:noFill/>
        </p:spPr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    Title of the presentation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 bwMode="invGray">
          <a:noFill/>
        </p:spPr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1" hasCustomPrompt="1"/>
          </p:nvPr>
        </p:nvSpPr>
        <p:spPr bwMode="invGray">
          <a:xfrm>
            <a:off x="480000" y="6293661"/>
            <a:ext cx="11226365" cy="208579"/>
          </a:xfrm>
          <a:noFill/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 bwMode="invGray"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 bwMode="invGray">
          <a:xfrm>
            <a:off x="480485" y="1188012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 bwMode="invGray">
          <a:xfrm>
            <a:off x="480000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63070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1933" y="909457"/>
            <a:ext cx="10193867" cy="360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="1" i="0">
                <a:solidFill>
                  <a:srgbClr val="007C8A"/>
                </a:solidFill>
                <a:latin typeface="Arial Narrow"/>
                <a:cs typeface="Arial Narrow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651933" y="1381436"/>
            <a:ext cx="10972800" cy="4976813"/>
          </a:xfrm>
          <a:prstGeom prst="rect">
            <a:avLst/>
          </a:prstGeom>
        </p:spPr>
        <p:txBody>
          <a:bodyPr vert="horz"/>
          <a:lstStyle>
            <a:lvl1pPr marL="380990" indent="-380990">
              <a:buFont typeface="Arial"/>
              <a:buChar char="•"/>
              <a:defRPr sz="2133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CuadroTexto 15"/>
          <p:cNvSpPr txBox="1"/>
          <p:nvPr userDrawn="1"/>
        </p:nvSpPr>
        <p:spPr>
          <a:xfrm>
            <a:off x="487318" y="665129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57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E2843-6009-452D-9CAD-BA146880C4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8C595-1195-4CEF-BFD9-51DDE7DF3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155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11582400" cy="140176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1" y="1828801"/>
            <a:ext cx="5689600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3" y="1828801"/>
            <a:ext cx="5689600" cy="42973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164763" y="6244633"/>
            <a:ext cx="3862489" cy="476589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304076" y="6172632"/>
            <a:ext cx="2845283" cy="475150"/>
          </a:xfrm>
          <a:prstGeom prst="rect">
            <a:avLst/>
          </a:prstGeom>
        </p:spPr>
        <p:txBody>
          <a:bodyPr lIns="91376" tIns="45688" rIns="91376" bIns="45688"/>
          <a:lstStyle>
            <a:lvl1pPr>
              <a:defRPr/>
            </a:lvl1pPr>
          </a:lstStyle>
          <a:p>
            <a:pPr>
              <a:defRPr/>
            </a:pPr>
            <a:fld id="{E56E098F-19D5-42DE-81AD-16BF91D7FA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58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2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smtClean="0">
                <a:solidFill>
                  <a:prstClr val="black"/>
                </a:solidFill>
              </a:rPr>
              <a:pPr/>
              <a:t>22/07/2019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0122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 bIns="1224000" anchor="ctr">
            <a:normAutofit/>
          </a:bodyPr>
          <a:lstStyle>
            <a:lvl1pPr marL="0" marR="0" indent="0" algn="ctr" defTabSz="914353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  <a:p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85185"/>
            <a:ext cx="7344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90" name="Text Placeholder 35"/>
          <p:cNvSpPr>
            <a:spLocks noGrp="1"/>
          </p:cNvSpPr>
          <p:nvPr>
            <p:ph type="body" sz="quarter" idx="16" hasCustomPrompt="1"/>
          </p:nvPr>
        </p:nvSpPr>
        <p:spPr>
          <a:xfrm>
            <a:off x="9495913" y="6476049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www.who.int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" y="4482001"/>
            <a:ext cx="12191999" cy="1656000"/>
          </a:xfrm>
          <a:solidFill>
            <a:schemeClr val="tx2"/>
          </a:solidFill>
        </p:spPr>
        <p:txBody>
          <a:bodyPr lIns="360000" tIns="360000" rIns="360000" bIns="828000" anchor="b">
            <a:noAutofit/>
          </a:bodyPr>
          <a:lstStyle>
            <a:lvl1pPr marL="0" indent="0" algn="l">
              <a:lnSpc>
                <a:spcPct val="90000"/>
              </a:lnSpc>
              <a:buNone/>
              <a:defRPr sz="24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GB" noProof="0" dirty="0"/>
              <a:t>Click to edit Master subtitle style</a:t>
            </a:r>
          </a:p>
        </p:txBody>
      </p:sp>
      <p:sp>
        <p:nvSpPr>
          <p:cNvPr id="62" name="Text Placeholder 35"/>
          <p:cNvSpPr>
            <a:spLocks noGrp="1"/>
          </p:cNvSpPr>
          <p:nvPr>
            <p:ph type="body" sz="quarter" idx="15" hasCustomPrompt="1"/>
          </p:nvPr>
        </p:nvSpPr>
        <p:spPr>
          <a:xfrm>
            <a:off x="479999" y="5440855"/>
            <a:ext cx="11211172" cy="288000"/>
          </a:xfrm>
          <a:noFill/>
        </p:spPr>
        <p:txBody>
          <a:bodyPr lIns="0" rIns="90000">
            <a:noAutofit/>
          </a:bodyPr>
          <a:lstStyle>
            <a:lvl1pPr algn="l">
              <a:defRPr sz="16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Date</a:t>
            </a:r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7460679" y="485184"/>
            <a:ext cx="4230495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9639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01" y="1800000"/>
            <a:ext cx="11232001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F5F25C-B8D8-45F9-9C80-5699EEACB709}" type="datetime1">
              <a:rPr lang="en-GB" noProof="0" smtClean="0"/>
              <a:t>22/07/2019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1" y="6293652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608965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5FFF000-091D-47C5-9387-17D52AD2CE62}" type="datetime1">
              <a:rPr lang="en-GB" noProof="0" smtClean="0"/>
              <a:t>22/07/2019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1" y="6293652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576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80000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96873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00EC954-D5DE-4DD1-907A-F19F26ED4621}" type="datetime1">
              <a:rPr lang="en-GB" noProof="0" smtClean="0"/>
              <a:t>22/07/2019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1" y="6293652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80000" y="1800000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234365" y="1800000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80000" y="4039524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234365" y="4039524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027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39959C5-8A63-4BDF-9345-C80A98690B8E}" type="datetime1">
              <a:rPr lang="en-GB" noProof="0" smtClean="0"/>
              <a:t>22/07/2019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1" y="6293652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479999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79999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>
          <a:xfrm>
            <a:off x="4317181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317181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>
          <a:xfrm>
            <a:off x="8154364" y="2160000"/>
            <a:ext cx="3552000" cy="38772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8154364" y="1800000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4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8810707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353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3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noProof="0" smtClean="0"/>
              <a:t>22/07/2019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1" y="6293652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8708527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4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353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3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</a:p>
          <a:p>
            <a:pPr marL="0" marR="0" lvl="0" indent="0" algn="ctr" defTabSz="914353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29A7516-E6F8-4BF1-9169-1AE6A8B4C4E1}" type="datetime1">
              <a:rPr lang="en-GB" noProof="0" smtClean="0"/>
              <a:t>22/07/2019</a:t>
            </a:fld>
            <a:endParaRPr lang="en-GB" noProof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1" y="6293652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6248538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9999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914353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3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31EE352-73CD-4388-84F2-249FAFD249D6}" type="datetime1">
              <a:rPr lang="en-GB" noProof="0" smtClean="0"/>
              <a:t>22/07/2019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1" y="6293652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2641754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Intro large Tex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/>
          <p:cNvSpPr>
            <a:spLocks noGrp="1"/>
          </p:cNvSpPr>
          <p:nvPr>
            <p:ph type="ftr" sz="quarter" idx="15"/>
          </p:nvPr>
        </p:nvSpPr>
        <p:spPr>
          <a:xfrm>
            <a:off x="478592" y="6589100"/>
            <a:ext cx="2264608" cy="180000"/>
          </a:xfrm>
          <a:noFill/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#</a:t>
            </a:r>
            <a:r>
              <a:rPr lang="en-GB" dirty="0" err="1"/>
              <a:t>OfferPrEP</a:t>
            </a:r>
            <a:endParaRPr lang="en-GB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6"/>
          </p:nvPr>
        </p:nvSpPr>
        <p:spPr>
          <a:noFill/>
        </p:spPr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80000" y="1800000"/>
            <a:ext cx="11226365" cy="4237200"/>
          </a:xfrm>
          <a:noFill/>
        </p:spPr>
        <p:txBody>
          <a:bodyPr lIns="0" tIns="0" rIns="0" bIns="0"/>
          <a:lstStyle>
            <a:lvl1pPr>
              <a:lnSpc>
                <a:spcPct val="110000"/>
              </a:lnSpc>
              <a:defRPr sz="1400" b="1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10000"/>
              </a:lnSpc>
              <a:defRPr sz="1400">
                <a:solidFill>
                  <a:schemeClr val="tx1"/>
                </a:solidFill>
                <a:latin typeface="+mn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8475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999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F5FFF000-091D-47C5-9387-17D52AD2CE62}" type="datetime1">
              <a:rPr lang="en-GB" smtClean="0">
                <a:solidFill>
                  <a:prstClr val="black"/>
                </a:solidFill>
              </a:rPr>
              <a:pPr/>
              <a:t>22/07/2019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29745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Intro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4"/>
            <a:ext cx="12192000" cy="6857999"/>
          </a:xfrm>
          <a:solidFill>
            <a:schemeClr val="bg1"/>
          </a:solidFill>
        </p:spPr>
        <p:txBody>
          <a:bodyPr wrap="square" tIns="1980000" bIns="0" anchor="ctr"/>
          <a:lstStyle>
            <a:lvl1pPr marL="0" marR="0" indent="0" algn="ctr" defTabSz="914353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353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picture, then arrange object (send to back)</a:t>
            </a:r>
          </a:p>
          <a:p>
            <a:pPr marL="0" marR="0" lvl="0" indent="0" algn="ctr" defTabSz="914353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8"/>
          </p:nvPr>
        </p:nvSpPr>
        <p:spPr bwMode="gray">
          <a:xfrm>
            <a:off x="3" y="1800000"/>
            <a:ext cx="4279900" cy="1649446"/>
          </a:xfrm>
          <a:solidFill>
            <a:schemeClr val="tx2">
              <a:alpha val="90000"/>
            </a:schemeClr>
          </a:solidFill>
        </p:spPr>
        <p:txBody>
          <a:bodyPr lIns="360000" tIns="180000" rIns="360000" bIns="180000">
            <a:noAutofit/>
          </a:bodyPr>
          <a:lstStyle>
            <a:lvl1pPr>
              <a:defRPr sz="2800" b="1">
                <a:solidFill>
                  <a:schemeClr val="bg1"/>
                </a:solidFill>
                <a:latin typeface="+mj-lt"/>
              </a:defRPr>
            </a:lvl1pPr>
            <a:lvl2pPr marL="541310" indent="-274624">
              <a:buClr>
                <a:schemeClr val="bg1"/>
              </a:buClr>
              <a:defRPr sz="2800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9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AB999A-019E-47DF-9626-59D35A5C5D1F}" type="datetime1">
              <a:rPr lang="en-GB" noProof="0" smtClean="0"/>
              <a:t>22/07/2019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1" y="6293652"/>
            <a:ext cx="11226365" cy="208579"/>
          </a:xfrm>
        </p:spPr>
        <p:txBody>
          <a:bodyPr anchor="t">
            <a:normAutofit/>
          </a:bodyPr>
          <a:lstStyle>
            <a:lvl1pPr>
              <a:defRPr sz="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9071164" y="371958"/>
            <a:ext cx="2635200" cy="6948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 anchor="ctr"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0611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hite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30"/>
          </p:nvPr>
        </p:nvSpPr>
        <p:spPr bwMode="gray"/>
        <p:txBody>
          <a:bodyPr/>
          <a:lstStyle/>
          <a:p>
            <a:fld id="{99262F6C-3198-4C0D-9FD3-A522B66D4040}" type="datetime1">
              <a:rPr lang="en-GB" noProof="0" smtClean="0"/>
              <a:t>22/07/2019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1"/>
          </p:nvPr>
        </p:nvSpPr>
        <p:spPr bwMode="gray"/>
        <p:txBody>
          <a:bodyPr/>
          <a:lstStyle/>
          <a:p>
            <a:r>
              <a:rPr lang="en-GB" noProof="0"/>
              <a:t>|     Title of the presentation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28" name="Rectangle 27"/>
          <p:cNvSpPr/>
          <p:nvPr userDrawn="1"/>
        </p:nvSpPr>
        <p:spPr bwMode="gray">
          <a:xfrm>
            <a:off x="480001" y="1800003"/>
            <a:ext cx="6367841" cy="14249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3" hasCustomPrompt="1"/>
          </p:nvPr>
        </p:nvSpPr>
        <p:spPr>
          <a:xfrm>
            <a:off x="479999" y="2143683"/>
            <a:ext cx="988484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01</a:t>
            </a:r>
          </a:p>
        </p:txBody>
      </p:sp>
      <p:sp>
        <p:nvSpPr>
          <p:cNvPr id="31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707438" y="214368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Headline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35" hasCustomPrompt="1"/>
          </p:nvPr>
        </p:nvSpPr>
        <p:spPr>
          <a:xfrm>
            <a:off x="7432737" y="214368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 dirty="0"/>
              <a:t>Speaker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36" hasCustomPrompt="1"/>
          </p:nvPr>
        </p:nvSpPr>
        <p:spPr>
          <a:xfrm>
            <a:off x="479999" y="2877928"/>
            <a:ext cx="988484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02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37" hasCustomPrompt="1"/>
          </p:nvPr>
        </p:nvSpPr>
        <p:spPr>
          <a:xfrm>
            <a:off x="1707438" y="287792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38" hasCustomPrompt="1"/>
          </p:nvPr>
        </p:nvSpPr>
        <p:spPr>
          <a:xfrm>
            <a:off x="7432737" y="287792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39" hasCustomPrompt="1"/>
          </p:nvPr>
        </p:nvSpPr>
        <p:spPr>
          <a:xfrm>
            <a:off x="479999" y="3612173"/>
            <a:ext cx="988484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03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40" hasCustomPrompt="1"/>
          </p:nvPr>
        </p:nvSpPr>
        <p:spPr>
          <a:xfrm>
            <a:off x="1707438" y="361217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41" hasCustomPrompt="1"/>
          </p:nvPr>
        </p:nvSpPr>
        <p:spPr>
          <a:xfrm>
            <a:off x="7432737" y="361217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" hasCustomPrompt="1"/>
          </p:nvPr>
        </p:nvSpPr>
        <p:spPr>
          <a:xfrm>
            <a:off x="479999" y="4346418"/>
            <a:ext cx="988484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04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43" hasCustomPrompt="1"/>
          </p:nvPr>
        </p:nvSpPr>
        <p:spPr>
          <a:xfrm>
            <a:off x="1707438" y="4346418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44" hasCustomPrompt="1"/>
          </p:nvPr>
        </p:nvSpPr>
        <p:spPr>
          <a:xfrm>
            <a:off x="7432737" y="4346418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45" hasCustomPrompt="1"/>
          </p:nvPr>
        </p:nvSpPr>
        <p:spPr>
          <a:xfrm>
            <a:off x="479999" y="5080663"/>
            <a:ext cx="988484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05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46" hasCustomPrompt="1"/>
          </p:nvPr>
        </p:nvSpPr>
        <p:spPr>
          <a:xfrm>
            <a:off x="1707438" y="5080663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47" hasCustomPrompt="1"/>
          </p:nvPr>
        </p:nvSpPr>
        <p:spPr>
          <a:xfrm>
            <a:off x="7432737" y="5080663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48" hasCustomPrompt="1"/>
          </p:nvPr>
        </p:nvSpPr>
        <p:spPr>
          <a:xfrm>
            <a:off x="479999" y="5814910"/>
            <a:ext cx="988484" cy="396000"/>
          </a:xfrm>
        </p:spPr>
        <p:txBody>
          <a:bodyPr/>
          <a:lstStyle>
            <a:lvl1pPr>
              <a:defRPr sz="2800" b="1">
                <a:solidFill>
                  <a:srgbClr val="0092CC"/>
                </a:solidFill>
                <a:latin typeface="+mj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06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707438" y="5814910"/>
            <a:ext cx="5140403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Headline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50" hasCustomPrompt="1"/>
          </p:nvPr>
        </p:nvSpPr>
        <p:spPr>
          <a:xfrm>
            <a:off x="7432737" y="5814910"/>
            <a:ext cx="4273629" cy="396000"/>
          </a:xfrm>
        </p:spPr>
        <p:txBody>
          <a:bodyPr tIns="144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n-lt"/>
              </a:defRPr>
            </a:lvl1pPr>
            <a:lvl2pPr>
              <a:defRPr sz="2800" b="1">
                <a:latin typeface="+mj-lt"/>
              </a:defRPr>
            </a:lvl2pPr>
            <a:lvl3pPr>
              <a:defRPr sz="2800" b="1">
                <a:latin typeface="+mj-lt"/>
              </a:defRPr>
            </a:lvl3pPr>
            <a:lvl4pPr>
              <a:defRPr sz="2800" b="1">
                <a:latin typeface="+mj-lt"/>
              </a:defRPr>
            </a:lvl4pPr>
            <a:lvl5pPr>
              <a:defRPr sz="2800" b="1">
                <a:latin typeface="+mj-lt"/>
              </a:defRPr>
            </a:lvl5pPr>
          </a:lstStyle>
          <a:p>
            <a:pPr lvl="0"/>
            <a:r>
              <a:rPr lang="en-GB" noProof="0"/>
              <a:t>Speaker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0565742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6659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0"/>
            <a:ext cx="12192000" cy="6858000"/>
          </a:xfrm>
          <a:solidFill>
            <a:schemeClr val="bg1"/>
          </a:solidFill>
        </p:spPr>
        <p:txBody>
          <a:bodyPr bIns="1980000" anchor="ctr">
            <a:normAutofit/>
          </a:bodyPr>
          <a:lstStyle>
            <a:lvl1pPr marL="0" marR="0" indent="0" algn="ctr" defTabSz="914353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tabLst/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en-GB" noProof="0" dirty="0"/>
              <a:t>Click on Icon to add picture, then arrange object (send to back)</a:t>
            </a:r>
            <a:br>
              <a:rPr lang="en-GB" noProof="0" dirty="0"/>
            </a:br>
            <a:r>
              <a:rPr lang="en-GB" noProof="0" dirty="0"/>
              <a:t>Change picture either by 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6" name="Text Placeholder 35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0000" y="6507007"/>
            <a:ext cx="5971600" cy="247650"/>
          </a:xfrm>
        </p:spPr>
        <p:txBody>
          <a:bodyPr anchor="ctr">
            <a:noAutofit/>
          </a:bodyPr>
          <a:lstStyle>
            <a:lvl1pPr>
              <a:defRPr sz="10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 dirty="0"/>
              <a:t>Name of Author  |  Function | Division | Country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2" y="4482000"/>
            <a:ext cx="12191999" cy="1656000"/>
          </a:xfrm>
          <a:solidFill>
            <a:schemeClr val="tx2">
              <a:alpha val="90000"/>
            </a:schemeClr>
          </a:solidFill>
        </p:spPr>
        <p:txBody>
          <a:bodyPr lIns="360000" tIns="216000" rIns="360000" bIns="216000" numCol="3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14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endParaRPr lang="en-GB" noProof="0" dirty="0"/>
          </a:p>
        </p:txBody>
      </p:sp>
      <p:sp>
        <p:nvSpPr>
          <p:cNvPr id="35" name="Picture Placeholder 8"/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7460679" y="488563"/>
            <a:ext cx="4230495" cy="1112400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 algn="ctr"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37" name="Text Placeholder 35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9495913" y="6476049"/>
            <a:ext cx="2195259" cy="247650"/>
          </a:xfrm>
        </p:spPr>
        <p:txBody>
          <a:bodyPr rIns="0" anchor="ctr">
            <a:noAutofit/>
          </a:bodyPr>
          <a:lstStyle>
            <a:lvl1pPr algn="ctr">
              <a:defRPr sz="1600" b="1" spc="0" baseline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GB" noProof="0"/>
              <a:t>www.who.int</a:t>
            </a:r>
          </a:p>
        </p:txBody>
      </p:sp>
      <p:sp>
        <p:nvSpPr>
          <p:cNvPr id="39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0" y="485185"/>
            <a:ext cx="7344000" cy="1119158"/>
          </a:xfrm>
          <a:noFill/>
        </p:spPr>
        <p:txBody>
          <a:bodyPr lIns="360000" tIns="72000" rIns="450000" bIns="180000" anchor="t" anchorCtr="0">
            <a:noAutofit/>
          </a:bodyPr>
          <a:lstStyle>
            <a:lvl1pPr algn="l">
              <a:lnSpc>
                <a:spcPct val="85000"/>
              </a:lnSpc>
              <a:defRPr sz="4200">
                <a:solidFill>
                  <a:srgbClr val="0092CC"/>
                </a:solidFill>
                <a:latin typeface="+mj-lt"/>
              </a:defRPr>
            </a:lvl1pPr>
          </a:lstStyle>
          <a:p>
            <a:r>
              <a:rPr lang="en-GB" noProof="0" dirty="0"/>
              <a:t>Click to edit </a:t>
            </a:r>
            <a:br>
              <a:rPr lang="en-GB" noProof="0" dirty="0"/>
            </a:br>
            <a:r>
              <a:rPr lang="en-GB" noProof="0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22794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F1EED-C913-480A-BE35-ECAB27493C79}" type="datetimeFigureOut">
              <a:rPr lang="en-GB" smtClean="0"/>
              <a:t>22/07/2019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91FF3-1B84-4BD2-AF72-3D782F2399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16137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530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394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5275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11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C78BF3F-558A-4B3C-B451-D04BA3C54A4A}" type="datetime1">
              <a:rPr lang="en-GB" smtClean="0">
                <a:solidFill>
                  <a:prstClr val="black"/>
                </a:solidFill>
              </a:rPr>
              <a:pPr/>
              <a:t>22/07/2019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479999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6234364" y="2160000"/>
            <a:ext cx="5472000" cy="387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79999" y="1800003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234365" y="1800003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77984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002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79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054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200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722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80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00EC954-D5DE-4DD1-907A-F19F26ED4621}" type="datetime1">
              <a:rPr lang="en-GB" smtClean="0">
                <a:solidFill>
                  <a:prstClr val="black"/>
                </a:solidFill>
              </a:rPr>
              <a:pPr/>
              <a:t>22/07/2019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479999" y="2160000"/>
            <a:ext cx="5472000" cy="1656000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6"/>
          </p:nvPr>
        </p:nvSpPr>
        <p:spPr>
          <a:xfrm>
            <a:off x="6234364" y="2160000"/>
            <a:ext cx="5472000" cy="1656000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79999" y="1800003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8"/>
          </p:nvPr>
        </p:nvSpPr>
        <p:spPr>
          <a:xfrm>
            <a:off x="6234365" y="1800003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  <p:sp>
        <p:nvSpPr>
          <p:cNvPr id="37" name="Content Placeholder 2"/>
          <p:cNvSpPr>
            <a:spLocks noGrp="1"/>
          </p:cNvSpPr>
          <p:nvPr>
            <p:ph sz="half" idx="30"/>
          </p:nvPr>
        </p:nvSpPr>
        <p:spPr>
          <a:xfrm>
            <a:off x="479999" y="4381200"/>
            <a:ext cx="5472000" cy="1656000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34"/>
          </p:nvPr>
        </p:nvSpPr>
        <p:spPr>
          <a:xfrm>
            <a:off x="6234364" y="4381200"/>
            <a:ext cx="5472000" cy="1656000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39" name="Text Placeholder 5"/>
          <p:cNvSpPr>
            <a:spLocks noGrp="1"/>
          </p:cNvSpPr>
          <p:nvPr>
            <p:ph type="body" sz="quarter" idx="35"/>
          </p:nvPr>
        </p:nvSpPr>
        <p:spPr>
          <a:xfrm>
            <a:off x="479999" y="4039527"/>
            <a:ext cx="5472001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kern="1200" dirty="0">
                <a:solidFill>
                  <a:schemeClr val="bg1"/>
                </a:solidFill>
                <a:latin typeface="+mj-lt"/>
                <a:ea typeface="+mn-ea"/>
                <a:cs typeface="Times New Roman" panose="02020603050405020304" pitchFamily="18" charset="0"/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>
              <a:defRPr lang="en-US" dirty="0" smtClean="0">
                <a:solidFill>
                  <a:schemeClr val="bg1"/>
                </a:solidFill>
              </a:defRPr>
            </a:lvl3pPr>
            <a:lvl4pPr>
              <a:defRPr lang="en-US" dirty="0" smtClean="0">
                <a:solidFill>
                  <a:schemeClr val="bg1"/>
                </a:solidFill>
              </a:defRPr>
            </a:lvl4pPr>
            <a:lvl5pPr>
              <a:defRPr lang="en-US" dirty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40" name="Text Placeholder 5"/>
          <p:cNvSpPr>
            <a:spLocks noGrp="1"/>
          </p:cNvSpPr>
          <p:nvPr>
            <p:ph type="body" sz="quarter" idx="36"/>
          </p:nvPr>
        </p:nvSpPr>
        <p:spPr>
          <a:xfrm>
            <a:off x="6234365" y="4039527"/>
            <a:ext cx="547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682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539959C5-8A63-4BDF-9345-C80A98690B8E}" type="datetime1">
              <a:rPr lang="en-GB" smtClean="0">
                <a:solidFill>
                  <a:prstClr val="black"/>
                </a:solidFill>
              </a:rPr>
              <a:pPr/>
              <a:t>22/07/2019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25"/>
          </p:nvPr>
        </p:nvSpPr>
        <p:spPr>
          <a:xfrm>
            <a:off x="479999" y="2160000"/>
            <a:ext cx="3552000" cy="3877200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7"/>
          </p:nvPr>
        </p:nvSpPr>
        <p:spPr>
          <a:xfrm>
            <a:off x="479999" y="1800003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sz="half" idx="29"/>
          </p:nvPr>
        </p:nvSpPr>
        <p:spPr>
          <a:xfrm>
            <a:off x="4317181" y="2160000"/>
            <a:ext cx="3552000" cy="3877200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30"/>
          </p:nvPr>
        </p:nvSpPr>
        <p:spPr>
          <a:xfrm>
            <a:off x="4317181" y="1800003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sz="half" idx="31"/>
          </p:nvPr>
        </p:nvSpPr>
        <p:spPr>
          <a:xfrm>
            <a:off x="8154364" y="2160000"/>
            <a:ext cx="3552000" cy="3877200"/>
          </a:xfrm>
        </p:spPr>
        <p:txBody>
          <a:bodyPr/>
          <a:lstStyle>
            <a:lvl1pPr>
              <a:defRPr sz="1867"/>
            </a:lvl1pPr>
            <a:lvl2pPr>
              <a:defRPr sz="1867"/>
            </a:lvl2pPr>
            <a:lvl3pPr>
              <a:defRPr sz="1867"/>
            </a:lvl3pPr>
            <a:lvl4pPr>
              <a:defRPr sz="1867"/>
            </a:lvl4pPr>
            <a:lvl5pPr>
              <a:defRPr sz="1867"/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8154364" y="1800003"/>
            <a:ext cx="3552000" cy="252012"/>
          </a:xfrm>
          <a:solidFill>
            <a:srgbClr val="009CDE"/>
          </a:solidFill>
        </p:spPr>
        <p:txBody>
          <a:bodyPr vert="horz" lIns="72000" tIns="18000" rIns="72000" bIns="18000" rtlCol="0" anchor="ctr">
            <a:normAutofit/>
          </a:bodyPr>
          <a:lstStyle>
            <a:lvl1pPr>
              <a:defRPr lang="en-US" sz="1867" b="1" dirty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Edit Master text styles</a:t>
            </a: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569807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left / Text righ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364" y="1800000"/>
            <a:ext cx="5472000" cy="4237200"/>
          </a:xfrm>
        </p:spPr>
        <p:txBody>
          <a:bodyPr/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 sz="1867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EB9FF11-A344-43C4-823B-F8CC00676CD1}" type="datetime1">
              <a:rPr lang="en-GB" smtClean="0">
                <a:solidFill>
                  <a:prstClr val="black"/>
                </a:solidFill>
              </a:rPr>
              <a:pPr/>
              <a:t>22/07/2019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412219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4364" y="1800000"/>
            <a:ext cx="5472000" cy="4237200"/>
          </a:xfrm>
          <a:solidFill>
            <a:srgbClr val="009CDE"/>
          </a:solidFill>
        </p:spPr>
        <p:txBody>
          <a:bodyPr lIns="144000" tIns="144000" rIns="144000" bIns="144000"/>
          <a:lstStyle>
            <a:lvl1pPr>
              <a:defRPr sz="1867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1"/>
              </a:buClr>
              <a:defRPr sz="1867">
                <a:solidFill>
                  <a:schemeClr val="bg1"/>
                </a:solidFill>
                <a:latin typeface="+mn-lt"/>
              </a:defRPr>
            </a:lvl2pPr>
            <a:lvl3pPr>
              <a:buClr>
                <a:schemeClr val="bg1"/>
              </a:buClr>
              <a:defRPr sz="1867">
                <a:solidFill>
                  <a:schemeClr val="bg1"/>
                </a:solidFill>
                <a:latin typeface="+mn-lt"/>
              </a:defRPr>
            </a:lvl3pPr>
            <a:lvl4pPr>
              <a:buClr>
                <a:schemeClr val="bg1"/>
              </a:buClr>
              <a:defRPr sz="1867">
                <a:solidFill>
                  <a:schemeClr val="bg1"/>
                </a:solidFill>
                <a:latin typeface="+mn-lt"/>
              </a:defRPr>
            </a:lvl4pPr>
            <a:lvl5pPr>
              <a:buClr>
                <a:schemeClr val="bg1"/>
              </a:buClr>
              <a:defRPr sz="1867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9999" y="1800000"/>
            <a:ext cx="5472000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</a:p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29A7516-E6F8-4BF1-9169-1AE6A8B4C4E1}" type="datetime1">
              <a:rPr lang="en-GB" smtClean="0">
                <a:solidFill>
                  <a:prstClr val="black"/>
                </a:solidFill>
              </a:rPr>
              <a:pPr/>
              <a:t>22/07/2019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341926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mag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80003" y="1800000"/>
            <a:ext cx="11226364" cy="4237200"/>
          </a:xfrm>
          <a:solidFill>
            <a:schemeClr val="bg1">
              <a:lumMod val="85000"/>
            </a:schemeClr>
          </a:solidFill>
        </p:spPr>
        <p:txBody>
          <a:bodyPr bIns="1980000" anchor="ctr"/>
          <a:lstStyle>
            <a:lvl1pPr marL="0" marR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 sz="1867">
                <a:solidFill>
                  <a:schemeClr val="bg1"/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tabLst/>
              <a:defRPr/>
            </a:pPr>
            <a:r>
              <a:rPr lang="en-GB" noProof="0" dirty="0"/>
              <a:t>Click on Icon to add picture</a:t>
            </a:r>
            <a:br>
              <a:rPr lang="en-GB" noProof="0" dirty="0"/>
            </a:br>
            <a:r>
              <a:rPr lang="en-GB" noProof="0" dirty="0"/>
              <a:t>Change picture either by</a:t>
            </a:r>
            <a:br>
              <a:rPr lang="en-GB" noProof="0" dirty="0"/>
            </a:br>
            <a:r>
              <a:rPr lang="en-GB" noProof="0" dirty="0"/>
              <a:t>right mouse click on picture + „change picture“ </a:t>
            </a:r>
            <a:br>
              <a:rPr lang="en-GB" noProof="0" dirty="0"/>
            </a:br>
            <a:r>
              <a:rPr lang="en-GB" noProof="0" dirty="0"/>
              <a:t>or by deleting picture + resetting slide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31EE352-73CD-4388-84F2-249FAFD249D6}" type="datetime1">
              <a:rPr lang="en-GB" smtClean="0">
                <a:solidFill>
                  <a:prstClr val="black"/>
                </a:solidFill>
              </a:rPr>
              <a:pPr/>
              <a:t>22/07/2019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6293653"/>
            <a:ext cx="11226365" cy="208579"/>
          </a:xfrm>
        </p:spPr>
        <p:txBody>
          <a:bodyPr anchor="t">
            <a:normAutofit/>
          </a:bodyPr>
          <a:lstStyle>
            <a:lvl1pPr>
              <a:defRPr sz="1067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GB" noProof="0"/>
              <a:t>Source: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Click to edit Master title style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80485" y="1188004"/>
            <a:ext cx="8160000" cy="288925"/>
          </a:xfrm>
        </p:spPr>
        <p:txBody>
          <a:bodyPr lIns="18000" anchor="ctr">
            <a:normAutofit/>
          </a:bodyPr>
          <a:lstStyle>
            <a:lvl1pPr>
              <a:defRPr sz="2133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GB" noProof="0"/>
              <a:t>One line Subtitle (optional)</a:t>
            </a:r>
          </a:p>
        </p:txBody>
      </p:sp>
    </p:spTree>
    <p:extLst>
      <p:ext uri="{BB962C8B-B14F-4D97-AF65-F5344CB8AC3E}">
        <p14:creationId xmlns:p14="http://schemas.microsoft.com/office/powerpoint/2010/main" val="1961040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79999" y="36761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80002" y="180762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80001" y="658820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6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0087168E-D4AA-4E26-BAB4-555C1D81D0C3}" type="datetime1">
              <a:rPr lang="en-GB" smtClean="0">
                <a:solidFill>
                  <a:prstClr val="black"/>
                </a:solidFill>
              </a:rPr>
              <a:pPr/>
              <a:t>22/07/2019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392992" y="658820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067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|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416433" y="658820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067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9071164" y="379579"/>
            <a:ext cx="2635200" cy="694800"/>
          </a:xfrm>
          <a:prstGeom prst="rect">
            <a:avLst/>
          </a:prstGeom>
          <a:blipFill dpi="0" rotWithShape="1"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8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  <p:sldLayoutId id="2147483974" r:id="rId12"/>
    <p:sldLayoutId id="2147483975" r:id="rId13"/>
    <p:sldLayoutId id="2147483976" r:id="rId14"/>
    <p:sldLayoutId id="2147483977" r:id="rId15"/>
    <p:sldLayoutId id="2147483978" r:id="rId16"/>
    <p:sldLayoutId id="2147484010" r:id="rId17"/>
    <p:sldLayoutId id="2147484011" r:id="rId18"/>
    <p:sldLayoutId id="2147484024" r:id="rId19"/>
  </p:sldLayoutIdLst>
  <p:hf hdr="0"/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3733" b="1" kern="1200">
          <a:solidFill>
            <a:srgbClr val="0092CC"/>
          </a:solidFill>
          <a:latin typeface="+mj-lt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110000"/>
        </a:lnSpc>
        <a:spcBef>
          <a:spcPts val="1333"/>
        </a:spcBef>
        <a:spcAft>
          <a:spcPts val="800"/>
        </a:spcAft>
        <a:buClr>
          <a:schemeClr val="tx1"/>
        </a:buClr>
        <a:buSzPct val="80000"/>
        <a:buFontTx/>
        <a:buNone/>
        <a:defRPr sz="1867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480472" indent="-239178" algn="l" defTabSz="1219170" rtl="0" eaLnBrk="1" latinLnBrk="0" hangingPunct="1">
        <a:lnSpc>
          <a:spcPct val="110000"/>
        </a:lnSpc>
        <a:spcBef>
          <a:spcPts val="667"/>
        </a:spcBef>
        <a:spcAft>
          <a:spcPts val="8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1102755" indent="-380990" algn="l" defTabSz="1219170" rtl="0" eaLnBrk="1" latinLnBrk="0" hangingPunct="1">
        <a:lnSpc>
          <a:spcPct val="110000"/>
        </a:lnSpc>
        <a:spcBef>
          <a:spcPts val="667"/>
        </a:spcBef>
        <a:spcAft>
          <a:spcPts val="8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572645" indent="-380990" algn="l" defTabSz="1219170" rtl="0" eaLnBrk="1" latinLnBrk="0" hangingPunct="1">
        <a:lnSpc>
          <a:spcPct val="110000"/>
        </a:lnSpc>
        <a:spcBef>
          <a:spcPts val="667"/>
        </a:spcBef>
        <a:spcAft>
          <a:spcPts val="8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154713" indent="-478355" algn="l" defTabSz="1219170" rtl="0" eaLnBrk="1" latinLnBrk="0" hangingPunct="1">
        <a:lnSpc>
          <a:spcPct val="110000"/>
        </a:lnSpc>
        <a:spcBef>
          <a:spcPts val="667"/>
        </a:spcBef>
        <a:spcAft>
          <a:spcPts val="8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749482" indent="-478355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2880">
          <p15:clr>
            <a:srgbClr val="F26B43"/>
          </p15:clr>
        </p15:guide>
        <p15:guide id="4" pos="226">
          <p15:clr>
            <a:srgbClr val="F26B43"/>
          </p15:clr>
        </p15:guide>
        <p15:guide id="5" pos="5534">
          <p15:clr>
            <a:srgbClr val="F26B43"/>
          </p15:clr>
        </p15:guide>
        <p15:guide id="6" pos="2939">
          <p15:clr>
            <a:srgbClr val="F26B43"/>
          </p15:clr>
        </p15:guide>
        <p15:guide id="7" pos="282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479999" y="367619"/>
            <a:ext cx="8160000" cy="720000"/>
          </a:xfrm>
          <a:prstGeom prst="rect">
            <a:avLst/>
          </a:prstGeom>
        </p:spPr>
        <p:txBody>
          <a:bodyPr vert="horz" lIns="18000" tIns="0" rIns="360000" bIns="0" rtlCol="0" anchor="b">
            <a:noAutofit/>
          </a:bodyPr>
          <a:lstStyle/>
          <a:p>
            <a:r>
              <a:rPr lang="en-GB" noProof="0"/>
              <a:t>Click to edit 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80001" y="1807620"/>
            <a:ext cx="11232001" cy="4237200"/>
          </a:xfrm>
          <a:prstGeom prst="rect">
            <a:avLst/>
          </a:prstGeom>
        </p:spPr>
        <p:txBody>
          <a:bodyPr vert="horz" lIns="18000" tIns="0" rIns="18000" bIns="0" rtlCol="0">
            <a:noAutofit/>
          </a:bodyPr>
          <a:lstStyle/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gray">
          <a:xfrm>
            <a:off x="480001" y="6588208"/>
            <a:ext cx="79000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0087168E-D4AA-4E26-BAB4-555C1D81D0C3}" type="datetime1">
              <a:rPr lang="en-GB" noProof="0" smtClean="0"/>
              <a:t>22/07/2019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gray">
          <a:xfrm>
            <a:off x="1392992" y="6588208"/>
            <a:ext cx="2264608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80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GB" noProof="0"/>
              <a:t>|     Title of the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416434" y="6588208"/>
            <a:ext cx="289931" cy="1800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800" b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fld id="{A74CE0EA-F3B5-4684-BA10-C594598FDB9C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9071164" y="379578"/>
            <a:ext cx="2635200" cy="694800"/>
          </a:xfrm>
          <a:prstGeom prst="rect">
            <a:avLst/>
          </a:prstGeom>
          <a:blipFill dpi="0" rotWithShape="1">
            <a:blip r:embed="rId17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</p:spTree>
    <p:extLst>
      <p:ext uri="{BB962C8B-B14F-4D97-AF65-F5344CB8AC3E}">
        <p14:creationId xmlns:p14="http://schemas.microsoft.com/office/powerpoint/2010/main" val="4122513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</p:sldLayoutIdLst>
  <p:hf hdr="0"/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0092CC"/>
          </a:solidFill>
          <a:latin typeface="+mj-lt"/>
          <a:ea typeface="+mj-ea"/>
          <a:cs typeface="+mj-cs"/>
        </a:defRPr>
      </a:lvl1pPr>
    </p:titleStyle>
    <p:bodyStyle>
      <a:lvl1pPr marL="0" indent="0" algn="l" defTabSz="914353" rtl="0" eaLnBrk="1" latinLnBrk="0" hangingPunct="1">
        <a:lnSpc>
          <a:spcPct val="110000"/>
        </a:lnSpc>
        <a:spcBef>
          <a:spcPts val="1000"/>
        </a:spcBef>
        <a:spcAft>
          <a:spcPts val="600"/>
        </a:spcAft>
        <a:buClr>
          <a:schemeClr val="tx1"/>
        </a:buClr>
        <a:buSzPct val="80000"/>
        <a:buFontTx/>
        <a:buNone/>
        <a:defRPr sz="1400" b="0" kern="1200">
          <a:solidFill>
            <a:schemeClr val="tx1"/>
          </a:solidFill>
          <a:latin typeface="+mn-lt"/>
          <a:ea typeface="+mn-ea"/>
          <a:cs typeface="Times New Roman" panose="02020603050405020304" pitchFamily="18" charset="0"/>
        </a:defRPr>
      </a:lvl1pPr>
      <a:lvl2pPr marL="360344" indent="-179379" algn="l" defTabSz="914353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27045" indent="-285736" algn="l" defTabSz="914353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79452" indent="-285736" algn="l" defTabSz="914353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15992" indent="-358757" algn="l" defTabSz="914353" rtl="0" eaLnBrk="1" latinLnBrk="0" hangingPunct="1">
        <a:lnSpc>
          <a:spcPct val="110000"/>
        </a:lnSpc>
        <a:spcBef>
          <a:spcPts val="500"/>
        </a:spcBef>
        <a:spcAft>
          <a:spcPts val="60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2057" indent="-358757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139">
          <p15:clr>
            <a:srgbClr val="F26B43"/>
          </p15:clr>
        </p15:guide>
        <p15:guide id="2" orient="horz" pos="3809">
          <p15:clr>
            <a:srgbClr val="F26B43"/>
          </p15:clr>
        </p15:guide>
        <p15:guide id="3" pos="2880">
          <p15:clr>
            <a:srgbClr val="F26B43"/>
          </p15:clr>
        </p15:guide>
        <p15:guide id="4" pos="226">
          <p15:clr>
            <a:srgbClr val="F26B43"/>
          </p15:clr>
        </p15:guide>
        <p15:guide id="5" pos="5534">
          <p15:clr>
            <a:srgbClr val="F26B43"/>
          </p15:clr>
        </p15:guide>
        <p15:guide id="6" pos="2939">
          <p15:clr>
            <a:srgbClr val="F26B43"/>
          </p15:clr>
        </p15:guide>
        <p15:guide id="7" pos="282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880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27" r:id="rId2"/>
    <p:sldLayoutId id="2147484028" r:id="rId3"/>
    <p:sldLayoutId id="2147484029" r:id="rId4"/>
    <p:sldLayoutId id="2147484030" r:id="rId5"/>
    <p:sldLayoutId id="2147484031" r:id="rId6"/>
    <p:sldLayoutId id="2147484032" r:id="rId7"/>
    <p:sldLayoutId id="2147484033" r:id="rId8"/>
    <p:sldLayoutId id="2147484034" r:id="rId9"/>
    <p:sldLayoutId id="2147484035" r:id="rId10"/>
    <p:sldLayoutId id="214748403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://www.who.int/hiv/pub/guidelines/9789241501972/en/index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34484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WHO response to the results of the Evidence for Contraceptive Options and HIV Outcomes (ECHO) study</a:t>
            </a:r>
            <a:br>
              <a:rPr lang="en-US" dirty="0"/>
            </a:br>
            <a:r>
              <a:rPr lang="en-US" dirty="0"/>
              <a:t>Rethinking HIV programmes in context of the results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543143"/>
          </a:xfrm>
        </p:spPr>
        <p:txBody>
          <a:bodyPr>
            <a:normAutofit/>
          </a:bodyPr>
          <a:lstStyle/>
          <a:p>
            <a:r>
              <a:rPr lang="en-US" dirty="0"/>
              <a:t>Rachel </a:t>
            </a:r>
            <a:r>
              <a:rPr lang="en-US" dirty="0" err="1"/>
              <a:t>Baggaley,</a:t>
            </a:r>
            <a:r>
              <a:rPr lang="en-US" dirty="0"/>
              <a:t> Michelle Rodolph, Shona Dalal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265" y="4663751"/>
            <a:ext cx="266777" cy="266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72080" y="4629262"/>
            <a:ext cx="893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@WHO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981200" y="5167746"/>
            <a:ext cx="8534400" cy="5431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383333"/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Arial" pitchFamily="34" charset="0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itchFamily="34" charset="0"/>
              </a:rPr>
              <a:t>Share your thoughts on this presentation with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Arial" pitchFamily="34" charset="0"/>
              </a:rPr>
              <a:t>#IAS2019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82629F9-1983-442C-BEB2-B1C8B3A5C119}"/>
              </a:ext>
            </a:extLst>
          </p:cNvPr>
          <p:cNvSpPr txBox="1">
            <a:spLocks/>
          </p:cNvSpPr>
          <p:nvPr/>
        </p:nvSpPr>
        <p:spPr>
          <a:xfrm>
            <a:off x="212338" y="-1054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Assisted partner notification (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aPN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  services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F80C3F0-8369-4A37-88FF-13F6242F74AC}"/>
              </a:ext>
            </a:extLst>
          </p:cNvPr>
          <p:cNvSpPr/>
          <p:nvPr/>
        </p:nvSpPr>
        <p:spPr>
          <a:xfrm>
            <a:off x="0" y="6503616"/>
            <a:ext cx="12907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Source: WHO 2016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BE864A-C0BC-49F7-840B-6D3937C2E3C1}"/>
              </a:ext>
            </a:extLst>
          </p:cNvPr>
          <p:cNvSpPr/>
          <p:nvPr/>
        </p:nvSpPr>
        <p:spPr>
          <a:xfrm>
            <a:off x="245139" y="935271"/>
            <a:ext cx="7056784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WHO recommends partner services</a:t>
            </a:r>
          </a:p>
          <a:p>
            <a:endParaRPr lang="en-US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Partner notification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or index testing, is a </a:t>
            </a:r>
            <a:r>
              <a:rPr lang="en-US" altLang="en-US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voluntary process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whereby a trained provider asks people diagnosed with HIV about their sexual partners and then, if the HIV+ client agrees, offers partners HTS.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Increases uptake among partners of PLHIV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High positivity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Good linkage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Assisted is best (provider or contract referral vs passive referral)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Safe – social harm very rare</a:t>
            </a: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BA611B-D55F-4281-BAF4-A47F230CE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1203407"/>
            <a:ext cx="3089499" cy="409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84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773BF-AA30-4596-910A-D4C6001A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12229"/>
            <a:ext cx="7704856" cy="896491"/>
          </a:xfrm>
        </p:spPr>
        <p:txBody>
          <a:bodyPr/>
          <a:lstStyle/>
          <a:p>
            <a:r>
              <a:rPr lang="fr-CH" dirty="0" err="1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Assisted</a:t>
            </a:r>
            <a:r>
              <a:rPr lang="fr-CH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dirty="0" err="1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parter</a:t>
            </a:r>
            <a:r>
              <a:rPr lang="fr-CH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notification services</a:t>
            </a:r>
            <a:br>
              <a:rPr lang="fr-CH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H" sz="2800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Ideal for contraceptive service settings</a:t>
            </a:r>
            <a:endParaRPr lang="en-US" sz="2800" dirty="0">
              <a:solidFill>
                <a:srgbClr val="009CD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47FD5D-6AB5-4682-89BC-29A3D2925153}"/>
              </a:ext>
            </a:extLst>
          </p:cNvPr>
          <p:cNvSpPr/>
          <p:nvPr/>
        </p:nvSpPr>
        <p:spPr>
          <a:xfrm>
            <a:off x="7362459" y="1268760"/>
            <a:ext cx="46381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National PN policy and implementation 2018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&gt;20 countries in AFRO have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aPN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guidelines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509862E-2D33-422D-B08E-A6AB38F08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120" y="2420888"/>
            <a:ext cx="4824535" cy="436048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5826B2F-8D00-49FE-910F-4EC7CD8F9589}"/>
              </a:ext>
            </a:extLst>
          </p:cNvPr>
          <p:cNvSpPr/>
          <p:nvPr/>
        </p:nvSpPr>
        <p:spPr>
          <a:xfrm>
            <a:off x="263352" y="1700808"/>
            <a:ext cx="4464496" cy="4339650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policy environment is right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aPN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increasingly being included in national policies and programme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Increasing successful implementation experience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APN can be offered to women who would like to involve their partners</a:t>
            </a:r>
          </a:p>
          <a:p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It must always be voluntary, informed and screening for IPV</a:t>
            </a:r>
          </a:p>
          <a:p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EA7985D-F5D9-46FC-8380-6BAF7F9B0C2B}"/>
              </a:ext>
            </a:extLst>
          </p:cNvPr>
          <p:cNvSpPr/>
          <p:nvPr/>
        </p:nvSpPr>
        <p:spPr>
          <a:xfrm>
            <a:off x="3779912" y="5054891"/>
            <a:ext cx="3336032" cy="17543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engagement is key</a:t>
            </a:r>
          </a:p>
          <a:p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Listed to community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has held numerous community consultations prior to implementations 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10B6D4-E3B3-40C3-A204-5DF84074F8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8386" y="908720"/>
            <a:ext cx="2232248" cy="242628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570B29A-05D8-4F14-8FB6-5EF04A5456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7928" y="2564904"/>
            <a:ext cx="1944216" cy="2314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185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1371" y="164638"/>
            <a:ext cx="10251149" cy="1176129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US" sz="4267" dirty="0">
                <a:solidFill>
                  <a:srgbClr val="009CDE"/>
                </a:solidFill>
                <a:latin typeface="Calibri" pitchFamily="34" charset="0"/>
                <a:cs typeface="Calibri" panose="020F0502020204030204" pitchFamily="34" charset="0"/>
              </a:rPr>
              <a:t>3. PrEP</a:t>
            </a:r>
          </a:p>
          <a:p>
            <a:pPr>
              <a:spcBef>
                <a:spcPts val="0"/>
              </a:spcBef>
            </a:pPr>
            <a:r>
              <a:rPr lang="en-US" sz="2800" dirty="0">
                <a:solidFill>
                  <a:srgbClr val="009CDE"/>
                </a:solidFill>
                <a:latin typeface="Calibri" pitchFamily="34" charset="0"/>
                <a:cs typeface="Calibri" panose="020F0502020204030204" pitchFamily="34" charset="0"/>
              </a:rPr>
              <a:t>WHO recommendation for PrEP, 2015</a:t>
            </a:r>
            <a:endParaRPr lang="en-GB" sz="2800" dirty="0">
              <a:solidFill>
                <a:srgbClr val="009CDE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91344" y="1700808"/>
            <a:ext cx="11832761" cy="5760640"/>
          </a:xfrm>
          <a:noFill/>
        </p:spPr>
        <p:txBody>
          <a:bodyPr>
            <a:noAutofit/>
          </a:bodyPr>
          <a:lstStyle/>
          <a:p>
            <a:pPr marL="0" indent="0" defTabSz="1388641">
              <a:spcBef>
                <a:spcPts val="0"/>
              </a:spcBef>
              <a:buNone/>
              <a:defRPr/>
            </a:pPr>
            <a:endParaRPr lang="en-GB" sz="1067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tx1"/>
                </a:solidFill>
                <a:latin typeface="Calibri" pitchFamily="34" charset="0"/>
              </a:rPr>
              <a:t>WHO recommend PrEP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2400" b="1" dirty="0">
                <a:solidFill>
                  <a:schemeClr val="tx1"/>
                </a:solidFill>
                <a:latin typeface="Calibri" pitchFamily="34" charset="0"/>
              </a:rPr>
              <a:t>Enabling recommendation-not population specific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dirty="0">
                <a:latin typeface="Calibri" pitchFamily="34" charset="0"/>
              </a:rPr>
              <a:t>For people </a:t>
            </a:r>
            <a:r>
              <a:rPr lang="en-GB" b="1" i="1" dirty="0">
                <a:latin typeface="Calibri" pitchFamily="34" charset="0"/>
              </a:rPr>
              <a:t>at substantial HIV risk </a:t>
            </a:r>
            <a:r>
              <a:rPr lang="en-GB" dirty="0">
                <a:latin typeface="Calibri" pitchFamily="34" charset="0"/>
              </a:rPr>
              <a:t>(</a:t>
            </a:r>
            <a:r>
              <a:rPr lang="en-US" dirty="0">
                <a:latin typeface="Calibri" pitchFamily="34" charset="0"/>
              </a:rPr>
              <a:t>provisionally defined  as HIV incidence &gt; 3 per 100 person–years in the absence of PrEP)</a:t>
            </a:r>
            <a:endParaRPr lang="en-GB" dirty="0">
              <a:latin typeface="Calibri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PrEP drugs included in the WHO EML update in 2017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WHO has prequalified PrEP drugs from over 10 generic manufacturers,  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Drug already used in ART programmes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Adherence critical, support for continuation needed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(but stopping and starting ok!)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TDF/FTC safe to use during pregnancy and breastfeeding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chemeClr val="tx1"/>
                </a:solidFill>
                <a:latin typeface="Calibri" pitchFamily="34" charset="0"/>
              </a:rPr>
              <a:t>No drug-drug interactions with hormonal contraception </a:t>
            </a:r>
          </a:p>
          <a:p>
            <a:endParaRPr lang="en-GB" sz="2667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GB" sz="2667" dirty="0">
              <a:latin typeface="Calibri" pitchFamily="34" charset="0"/>
            </a:endParaRPr>
          </a:p>
          <a:p>
            <a:endParaRPr lang="en-GB" sz="2667" dirty="0">
              <a:latin typeface="Calibri" pitchFamily="34" charset="0"/>
            </a:endParaRPr>
          </a:p>
          <a:p>
            <a:endParaRPr lang="en-GB" sz="2667" dirty="0">
              <a:latin typeface="Calibri" pitchFamily="34" charset="0"/>
            </a:endParaRPr>
          </a:p>
          <a:p>
            <a:endParaRPr lang="en-GB" sz="2667" dirty="0"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922" y="3861048"/>
            <a:ext cx="2088232" cy="270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20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04E06E-1133-416A-9767-FE68357042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288" y="980728"/>
            <a:ext cx="3030499" cy="267823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52163" y="75700"/>
            <a:ext cx="10251149" cy="616996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9CDE"/>
                </a:solidFill>
                <a:latin typeface="Calibri" pitchFamily="34" charset="0"/>
                <a:cs typeface="Calibri" panose="020F0502020204030204" pitchFamily="34" charset="0"/>
              </a:rPr>
              <a:t>WHO PrEP GL: Specific considerations for women</a:t>
            </a:r>
            <a:endParaRPr lang="en-GB" sz="3600" dirty="0">
              <a:solidFill>
                <a:srgbClr val="009CDE"/>
              </a:solidFill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139621" y="980728"/>
            <a:ext cx="11305256" cy="6192688"/>
          </a:xfrm>
          <a:noFill/>
        </p:spPr>
        <p:txBody>
          <a:bodyPr>
            <a:noAutofit/>
          </a:bodyPr>
          <a:lstStyle/>
          <a:p>
            <a:pPr marL="0" indent="0" defTabSz="1388641">
              <a:spcBef>
                <a:spcPts val="0"/>
              </a:spcBef>
              <a:buNone/>
              <a:defRPr/>
            </a:pPr>
            <a:endParaRPr lang="en-GB" sz="1067" dirty="0">
              <a:solidFill>
                <a:schemeClr val="tx1"/>
              </a:solidFill>
              <a:latin typeface="Calibri" pitchFamily="34" charset="0"/>
              <a:cs typeface="Arial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Limited but increasing real world experience for women </a:t>
            </a:r>
          </a:p>
          <a:p>
            <a:pPr marL="721765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fr-CH" sz="1800" dirty="0">
                <a:solidFill>
                  <a:schemeClr val="tx1"/>
                </a:solidFill>
                <a:latin typeface="Calibri" pitchFamily="34" charset="0"/>
              </a:rPr>
              <a:t>Kenya, South </a:t>
            </a:r>
            <a:r>
              <a:rPr lang="fr-CH" sz="1800" dirty="0" err="1">
                <a:solidFill>
                  <a:schemeClr val="tx1"/>
                </a:solidFill>
                <a:latin typeface="Calibri" pitchFamily="34" charset="0"/>
              </a:rPr>
              <a:t>Africa</a:t>
            </a:r>
            <a:r>
              <a:rPr lang="fr-CH" sz="1800" dirty="0">
                <a:solidFill>
                  <a:schemeClr val="tx1"/>
                </a:solidFill>
                <a:latin typeface="Calibri" pitchFamily="34" charset="0"/>
              </a:rPr>
              <a:t>, Lesotho, </a:t>
            </a:r>
            <a:r>
              <a:rPr lang="fr-CH" sz="1800" dirty="0" err="1">
                <a:solidFill>
                  <a:schemeClr val="tx1"/>
                </a:solidFill>
                <a:latin typeface="Calibri" pitchFamily="34" charset="0"/>
              </a:rPr>
              <a:t>Zambia</a:t>
            </a:r>
            <a:endParaRPr lang="en-US" sz="1800" dirty="0">
              <a:solidFill>
                <a:schemeClr val="tx1"/>
              </a:solidFill>
              <a:latin typeface="Calibri" pitchFamily="34" charset="0"/>
            </a:endParaRPr>
          </a:p>
          <a:p>
            <a:pPr marL="721765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More (and increasing experience from sex worker projects</a:t>
            </a:r>
            <a:r>
              <a:rPr lang="en-US" sz="2134" dirty="0">
                <a:solidFill>
                  <a:schemeClr val="tx1"/>
                </a:solidFill>
                <a:latin typeface="Calibri" pitchFamily="34" charset="0"/>
              </a:rPr>
              <a:t>)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tx1"/>
              </a:solidFill>
              <a:latin typeface="Calibri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How to prioritize implementation</a:t>
            </a:r>
          </a:p>
          <a:p>
            <a:pPr marL="721765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All women – overwhelming and unfeasible </a:t>
            </a:r>
          </a:p>
          <a:p>
            <a:pPr marL="721765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Women at highest risk – often have multiple vulnerabilities</a:t>
            </a:r>
          </a:p>
          <a:p>
            <a:pPr marL="721765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Women who want PrEP – may have self-identified high risk and more motivated to adhere</a:t>
            </a:r>
          </a:p>
          <a:p>
            <a:pPr marL="721765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Balance between offering PrEP to women at substantial risk vs stigmatizing PrEP as something for 'risky women'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tx1"/>
              </a:solidFill>
              <a:latin typeface="Calibri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Adherence is key</a:t>
            </a:r>
          </a:p>
          <a:p>
            <a:pPr marL="721765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Good adherence in SDC trials and OLE</a:t>
            </a:r>
          </a:p>
          <a:p>
            <a:pPr marL="721765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Poor adherence – commonly observed in other trials, esp. younger women</a:t>
            </a:r>
          </a:p>
          <a:p>
            <a:pPr marL="721765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Understanding poor adherence/continuation and supporting better adherence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tx1"/>
              </a:solidFill>
              <a:latin typeface="Calibri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chemeClr val="tx1"/>
                </a:solidFill>
                <a:latin typeface="Calibri" pitchFamily="34" charset="0"/>
              </a:rPr>
              <a:t>Where to offer PrEP for women</a:t>
            </a:r>
          </a:p>
          <a:p>
            <a:pPr marL="721765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solidFill>
                  <a:schemeClr val="tx1"/>
                </a:solidFill>
                <a:latin typeface="Calibri" pitchFamily="34" charset="0"/>
              </a:rPr>
              <a:t>ANC clinics, Family planning,  STI services,  Primary health care,  ART clinics </a:t>
            </a:r>
          </a:p>
          <a:p>
            <a:pPr marL="721765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dirty="0">
                <a:solidFill>
                  <a:schemeClr val="tx1"/>
                </a:solidFill>
                <a:latin typeface="Calibri" pitchFamily="34" charset="0"/>
              </a:rPr>
              <a:t>PrEP services should always be part of a comprehensive package, ‘never offer PrEP without offering FP’ </a:t>
            </a:r>
          </a:p>
          <a:p>
            <a:endParaRPr lang="en-GB" sz="2667" dirty="0">
              <a:solidFill>
                <a:schemeClr val="tx1"/>
              </a:solidFill>
              <a:latin typeface="Calibri" pitchFamily="34" charset="0"/>
            </a:endParaRPr>
          </a:p>
          <a:p>
            <a:endParaRPr lang="en-GB" sz="2667" dirty="0">
              <a:latin typeface="Calibri" pitchFamily="34" charset="0"/>
            </a:endParaRPr>
          </a:p>
          <a:p>
            <a:endParaRPr lang="en-GB" sz="2667" dirty="0">
              <a:latin typeface="Calibri" pitchFamily="34" charset="0"/>
            </a:endParaRPr>
          </a:p>
          <a:p>
            <a:endParaRPr lang="en-GB" sz="2667" dirty="0">
              <a:latin typeface="Calibri" pitchFamily="34" charset="0"/>
            </a:endParaRPr>
          </a:p>
          <a:p>
            <a:endParaRPr lang="en-GB" sz="2667" dirty="0"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97504D-B338-4DA5-9AFB-F62E19B87937}"/>
              </a:ext>
            </a:extLst>
          </p:cNvPr>
          <p:cNvSpPr/>
          <p:nvPr/>
        </p:nvSpPr>
        <p:spPr>
          <a:xfrm>
            <a:off x="9624392" y="1628800"/>
            <a:ext cx="27706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https://www.facebook.com/ZambiaEndingAIDS/</a:t>
            </a:r>
          </a:p>
        </p:txBody>
      </p:sp>
    </p:spTree>
    <p:extLst>
      <p:ext uri="{BB962C8B-B14F-4D97-AF65-F5344CB8AC3E}">
        <p14:creationId xmlns:p14="http://schemas.microsoft.com/office/powerpoint/2010/main" val="2385363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995F7DB-7ED1-41C3-A930-C0D7585DC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6825" y="603731"/>
            <a:ext cx="3280630" cy="485422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 marL="180975" lvl="1" indent="0">
              <a:buNone/>
            </a:pPr>
            <a:r>
              <a:rPr lang="en-GB" sz="1800" b="1" dirty="0"/>
              <a:t>Minimum package for all attending PrEP service</a:t>
            </a:r>
          </a:p>
          <a:p>
            <a:pPr lvl="1"/>
            <a:r>
              <a:rPr lang="en-GB" sz="1800" dirty="0"/>
              <a:t>HIV testing (national algorithm)</a:t>
            </a:r>
          </a:p>
          <a:p>
            <a:pPr lvl="1"/>
            <a:r>
              <a:rPr lang="en-GB" sz="1800" dirty="0"/>
              <a:t>Syndromic STI </a:t>
            </a:r>
            <a:r>
              <a:rPr lang="en-GB" sz="1800" dirty="0" err="1"/>
              <a:t>diag</a:t>
            </a:r>
            <a:r>
              <a:rPr lang="en-GB" sz="1800" dirty="0"/>
              <a:t> and Rx</a:t>
            </a:r>
          </a:p>
          <a:p>
            <a:pPr lvl="1"/>
            <a:r>
              <a:rPr lang="en-GB" sz="1800" dirty="0"/>
              <a:t>TB screening</a:t>
            </a:r>
          </a:p>
          <a:p>
            <a:pPr lvl="1"/>
            <a:r>
              <a:rPr lang="en-GB" sz="1800" dirty="0"/>
              <a:t>PEP</a:t>
            </a:r>
          </a:p>
          <a:p>
            <a:pPr lvl="1"/>
            <a:r>
              <a:rPr lang="en-GB" sz="1800" dirty="0"/>
              <a:t>Pregnancy test</a:t>
            </a:r>
          </a:p>
          <a:p>
            <a:pPr lvl="1"/>
            <a:r>
              <a:rPr lang="en-GB" sz="1800" b="1" dirty="0"/>
              <a:t>Contraception (</a:t>
            </a:r>
            <a:r>
              <a:rPr lang="en-GB" sz="1800" b="1" dirty="0" err="1"/>
              <a:t>NDoH</a:t>
            </a:r>
            <a:r>
              <a:rPr lang="en-GB" sz="1800" b="1" dirty="0"/>
              <a:t> package)</a:t>
            </a:r>
          </a:p>
          <a:p>
            <a:pPr lvl="1"/>
            <a:r>
              <a:rPr lang="en-GB" sz="1800" dirty="0"/>
              <a:t>Counselling </a:t>
            </a:r>
            <a:r>
              <a:rPr lang="en-GB" sz="1500" dirty="0"/>
              <a:t>(screen for mental health, alcohol/substance use/mental health</a:t>
            </a:r>
          </a:p>
          <a:p>
            <a:pPr lvl="1"/>
            <a:r>
              <a:rPr lang="en-GB" sz="1800" dirty="0"/>
              <a:t>Condoms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4566E-AB11-4985-8421-C476B22228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4CE0EA-F3B5-4684-BA10-C594598FDB9C}" type="slidenum">
              <a:rPr kumimoji="0" lang="en-GB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D4897C-0DA5-4477-B177-D64435117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21" y="0"/>
            <a:ext cx="8160000" cy="462844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Minimum package 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(WHO and South Africa)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CE97844-DC4A-4801-A6AB-C6EE6D9E1855}"/>
              </a:ext>
            </a:extLst>
          </p:cNvPr>
          <p:cNvSpPr txBox="1">
            <a:spLocks/>
          </p:cNvSpPr>
          <p:nvPr/>
        </p:nvSpPr>
        <p:spPr bwMode="gray">
          <a:xfrm>
            <a:off x="8271012" y="1270095"/>
            <a:ext cx="3747209" cy="4114800"/>
          </a:xfrm>
          <a:prstGeom prst="rect">
            <a:avLst/>
          </a:prstGeom>
          <a:solidFill>
            <a:srgbClr val="CAE4AD"/>
          </a:solidFill>
        </p:spPr>
        <p:txBody>
          <a:bodyPr vert="horz" lIns="18000" tIns="0" rIns="18000" bIns="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1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Other services to link to as needed</a:t>
            </a:r>
          </a:p>
          <a:p>
            <a:pPr marL="360363" marR="0" lvl="1" indent="-179388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Laboratory STI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diag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363" marR="0" lvl="1" indent="-179388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Hep B screening &amp; vaccination</a:t>
            </a:r>
          </a:p>
          <a:p>
            <a:pPr marL="360363" marR="0" lvl="1" indent="-179388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Pregnancy test - links for ANC and abortion services</a:t>
            </a:r>
          </a:p>
          <a:p>
            <a:pPr marL="360363" marR="0" lvl="1" indent="-179388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Mental health services</a:t>
            </a:r>
          </a:p>
          <a:p>
            <a:pPr marL="360363" marR="0" lvl="1" indent="-179388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IPV/GBV service</a:t>
            </a:r>
          </a:p>
          <a:p>
            <a:pPr marL="360363" marR="0" lvl="1" indent="-179388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Alcohols/substance use services</a:t>
            </a:r>
          </a:p>
          <a:p>
            <a:pPr marL="360363" marR="0" lvl="1" indent="-179388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CxCa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screening and Rx</a:t>
            </a:r>
          </a:p>
          <a:p>
            <a:pPr marL="360363" marR="0" lvl="1" indent="-179388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GB" sz="1800" dirty="0">
                <a:solidFill>
                  <a:prstClr val="black"/>
                </a:solidFill>
                <a:latin typeface="Arial"/>
              </a:rPr>
              <a:t>VMMC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180975" marR="0" lvl="1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prstClr val="black"/>
              </a:buClr>
              <a:buSzPct val="80000"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3C0D0D-76DB-4710-91BF-5BCEF4062522}"/>
              </a:ext>
            </a:extLst>
          </p:cNvPr>
          <p:cNvSpPr txBox="1">
            <a:spLocks/>
          </p:cNvSpPr>
          <p:nvPr/>
        </p:nvSpPr>
        <p:spPr bwMode="gray">
          <a:xfrm>
            <a:off x="0" y="5780893"/>
            <a:ext cx="12192000" cy="1077107"/>
          </a:xfrm>
          <a:prstGeom prst="rect">
            <a:avLst/>
          </a:prstGeom>
          <a:solidFill>
            <a:srgbClr val="E5A071"/>
          </a:solidFill>
        </p:spPr>
        <p:txBody>
          <a:bodyPr vert="horz" lIns="18000" tIns="0" rIns="18000" bIns="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1" indent="0" algn="ctr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2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Demand creation</a:t>
            </a:r>
          </a:p>
          <a:p>
            <a:pPr marL="360363" marR="0" lvl="1" indent="-179388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Prevention/ PrEP awareness</a:t>
            </a:r>
          </a:p>
          <a:p>
            <a:pPr marL="360363" marR="0" lvl="1" indent="-179388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HIVST to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inc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prevention and PrEP info</a:t>
            </a:r>
          </a:p>
          <a:p>
            <a:pPr marL="360363" marR="0" lvl="1" indent="-179388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NDoH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web tool for info and service sites</a:t>
            </a:r>
          </a:p>
          <a:p>
            <a:pPr marL="180975" marR="0" lvl="1" indent="0" algn="ctr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Arrow: Left-Right 1">
            <a:extLst>
              <a:ext uri="{FF2B5EF4-FFF2-40B4-BE49-F238E27FC236}">
                <a16:creationId xmlns:a16="http://schemas.microsoft.com/office/drawing/2014/main" id="{C8A000AF-0B7C-4268-9E7A-2BC540087183}"/>
              </a:ext>
            </a:extLst>
          </p:cNvPr>
          <p:cNvSpPr/>
          <p:nvPr/>
        </p:nvSpPr>
        <p:spPr>
          <a:xfrm>
            <a:off x="7266432" y="2100638"/>
            <a:ext cx="999744" cy="484632"/>
          </a:xfrm>
          <a:prstGeom prst="left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AF8369-DA16-4F3A-BF46-35654F221B19}"/>
              </a:ext>
            </a:extLst>
          </p:cNvPr>
          <p:cNvSpPr txBox="1">
            <a:spLocks/>
          </p:cNvSpPr>
          <p:nvPr/>
        </p:nvSpPr>
        <p:spPr bwMode="gray">
          <a:xfrm>
            <a:off x="97536" y="1207911"/>
            <a:ext cx="3280630" cy="2714978"/>
          </a:xfrm>
          <a:prstGeom prst="rect">
            <a:avLst/>
          </a:prstGeom>
          <a:solidFill>
            <a:schemeClr val="accent5"/>
          </a:solidFill>
        </p:spPr>
        <p:txBody>
          <a:bodyPr vert="horz" lIns="18000" tIns="0" rIns="1800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1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Additional minimum package for those choosing PrEP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363" marR="0" lvl="1" indent="-179388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Creatinine (future plans to review frequency)</a:t>
            </a:r>
          </a:p>
          <a:p>
            <a:pPr marL="360363" marR="0" lvl="1" indent="-179388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Adherence support – peer support</a:t>
            </a:r>
          </a:p>
          <a:p>
            <a:pPr marL="360363" marR="0" lvl="1" indent="-179388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363" marR="0" lvl="1" indent="-179388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F3593EE3-6A0B-40D7-90DB-028CBE45F44E}"/>
              </a:ext>
            </a:extLst>
          </p:cNvPr>
          <p:cNvSpPr/>
          <p:nvPr/>
        </p:nvSpPr>
        <p:spPr>
          <a:xfrm rot="10800000">
            <a:off x="3340608" y="2226617"/>
            <a:ext cx="792479" cy="519289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64EFBE1-87C8-40BB-8C96-885EF3D12AC1}"/>
              </a:ext>
            </a:extLst>
          </p:cNvPr>
          <p:cNvSpPr txBox="1">
            <a:spLocks/>
          </p:cNvSpPr>
          <p:nvPr/>
        </p:nvSpPr>
        <p:spPr bwMode="gray">
          <a:xfrm>
            <a:off x="1535289" y="4097867"/>
            <a:ext cx="2010630" cy="88053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18000" tIns="0" rIns="18000" bIns="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600"/>
              </a:spcAft>
              <a:buClr>
                <a:schemeClr val="tx1"/>
              </a:buClr>
              <a:buSzPct val="80000"/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360363" indent="-17938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7087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9513" indent="-285750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358775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62163" indent="-358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marR="0" lvl="1" indent="0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 screening tool/questions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363" marR="0" lvl="1" indent="-179388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60363" marR="0" lvl="1" indent="-179388" algn="l" defTabSz="914400" rtl="0" eaLnBrk="1" fontAlgn="auto" latinLnBrk="0" hangingPunct="1">
              <a:lnSpc>
                <a:spcPct val="110000"/>
              </a:lnSpc>
              <a:spcBef>
                <a:spcPts val="500"/>
              </a:spcBef>
              <a:spcAft>
                <a:spcPts val="600"/>
              </a:spcAft>
              <a:buClr>
                <a:prstClr val="black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E0233379-8AB8-417A-9391-9DF0E552CAC5}"/>
              </a:ext>
            </a:extLst>
          </p:cNvPr>
          <p:cNvSpPr/>
          <p:nvPr/>
        </p:nvSpPr>
        <p:spPr>
          <a:xfrm rot="17474325">
            <a:off x="2687162" y="3320874"/>
            <a:ext cx="1621061" cy="17792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612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9C0C54D-DB34-45EA-BA60-B2F0A4CF4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1671" y="3345566"/>
            <a:ext cx="2143125" cy="2143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DFDEB3-17E5-4F2B-ABEF-6A1017F28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But </a:t>
            </a:r>
            <a:r>
              <a:rPr lang="fr-CH" dirty="0" err="1"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CH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fr-CH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r>
              <a:rPr lang="fr-CH" dirty="0" err="1"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fr-CH">
                <a:latin typeface="Calibri" panose="020F0502020204030204" pitchFamily="34" charset="0"/>
                <a:cs typeface="Calibri" panose="020F0502020204030204" pitchFamily="34" charset="0"/>
              </a:rPr>
              <a:t> about PrEP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B877C-B3A5-43C4-81EE-D48C80362C9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Male and female condoms still have an important place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Better male involvement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VMMC needs to be continued to be promoted in parallel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F6D115-697A-4385-A3C9-279D1AD2F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8C595-1195-4CEF-BFD9-51DDE7DF39E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402FEB-9AF0-4C63-AD70-D8A40D690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4796" y="1089157"/>
            <a:ext cx="4919389" cy="34036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472725-1325-47CE-83E7-B0294F4765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400" y="5488691"/>
            <a:ext cx="11208568" cy="127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92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336" y="260648"/>
            <a:ext cx="9217024" cy="825557"/>
          </a:xfrm>
          <a:solidFill>
            <a:schemeClr val="bg1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br>
              <a:rPr lang="en-GB" sz="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n-GB" sz="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n-GB" sz="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n-GB" sz="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br>
              <a:rPr lang="en-GB" sz="3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GB" sz="3600" dirty="0">
                <a:solidFill>
                  <a:srgbClr val="009CDE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How WHO </a:t>
            </a:r>
            <a:r>
              <a:rPr lang="en-GB" sz="3600" dirty="0" err="1">
                <a:solidFill>
                  <a:srgbClr val="009CDE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priotizes</a:t>
            </a:r>
            <a:r>
              <a:rPr lang="en-GB" sz="3600" dirty="0">
                <a:solidFill>
                  <a:srgbClr val="009CDE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PrEP for AGYW </a:t>
            </a:r>
            <a:r>
              <a:rPr lang="en-GB" sz="3600" dirty="0" err="1">
                <a:solidFill>
                  <a:srgbClr val="009CDE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inc.</a:t>
            </a:r>
            <a:r>
              <a:rPr lang="en-GB" sz="3600" dirty="0">
                <a:solidFill>
                  <a:srgbClr val="009CDE"/>
                </a:solidFill>
                <a:latin typeface="Calibri" panose="020F0502020204030204" pitchFamily="34" charset="0"/>
                <a:ea typeface="Ebrima" panose="02000000000000000000" pitchFamily="2" charset="0"/>
                <a:cs typeface="Calibri" panose="020F0502020204030204" pitchFamily="34" charset="0"/>
              </a:rPr>
              <a:t> in contraception clinics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58D0B88-42CC-4642-BD3B-3F909CB060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8072669"/>
              </p:ext>
            </p:extLst>
          </p:nvPr>
        </p:nvGraphicFramePr>
        <p:xfrm>
          <a:off x="5818262" y="1196753"/>
          <a:ext cx="5462314" cy="38164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E3BB56D7-3FFB-4015-A606-AFF624E17967}"/>
              </a:ext>
            </a:extLst>
          </p:cNvPr>
          <p:cNvSpPr/>
          <p:nvPr/>
        </p:nvSpPr>
        <p:spPr>
          <a:xfrm>
            <a:off x="10416480" y="3909608"/>
            <a:ext cx="1728191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PrEP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anose="020B0600070205080204" pitchFamily="34" charset="-128"/>
                <a:cs typeface="+mn-cs"/>
              </a:rPr>
              <a:t> for people at substantial HIV risk (≈3 per 100 person years)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30F75B3-D5B6-4631-B4C2-A85FEB41AE4B}"/>
              </a:ext>
            </a:extLst>
          </p:cNvPr>
          <p:cNvSpPr/>
          <p:nvPr/>
        </p:nvSpPr>
        <p:spPr>
          <a:xfrm>
            <a:off x="180828" y="1425015"/>
            <a:ext cx="5662617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large %new HIV infections estimated to occur AGYW who  had either an STI or &gt;1 partner - </a:t>
            </a:r>
            <a:r>
              <a:rPr lang="en-US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providing a straightforward means to offer and set PrEP targets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Prioritizing PrEP by district, gender and age resulted in lower NNPs increasing the cost-effectiveness of PrEP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more operationally challenging than screening for STIs, questions about casual partners may identify additional people who would benefit from </a:t>
            </a:r>
            <a:r>
              <a:rPr lang="en-US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PrEP.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0"/>
            <a:endParaRPr lang="en-US" sz="1600" b="1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sz="2400" b="1" i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Mapping Pre-exposure prophylaxis (PrEP) need and benefit for programmatic targeting in three African countries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Shona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Dalal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4794A55-6D44-498C-9ABB-65620F59A47F}"/>
              </a:ext>
            </a:extLst>
          </p:cNvPr>
          <p:cNvSpPr/>
          <p:nvPr/>
        </p:nvSpPr>
        <p:spPr>
          <a:xfrm rot="18174062">
            <a:off x="6476724" y="3706742"/>
            <a:ext cx="1862873" cy="1577394"/>
          </a:xfrm>
          <a:prstGeom prst="rightArrow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b="1" dirty="0" err="1">
                <a:solidFill>
                  <a:schemeClr val="tx1"/>
                </a:solidFill>
              </a:rPr>
              <a:t>Review</a:t>
            </a:r>
            <a:r>
              <a:rPr lang="fr-CH" b="1" dirty="0">
                <a:solidFill>
                  <a:schemeClr val="tx1"/>
                </a:solidFill>
              </a:rPr>
              <a:t> and </a:t>
            </a:r>
            <a:r>
              <a:rPr lang="fr-CH" b="1" dirty="0" err="1">
                <a:solidFill>
                  <a:schemeClr val="tx1"/>
                </a:solidFill>
              </a:rPr>
              <a:t>adjust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0224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ADF806-A4E4-4C42-863E-8C6AC592A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999" y="1412776"/>
            <a:ext cx="10080497" cy="5355432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HIV and STI </a:t>
            </a:r>
            <a:r>
              <a:rPr lang="en-US" sz="2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syndemic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in contraceptive services</a:t>
            </a:r>
          </a:p>
          <a:p>
            <a:pPr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36" indent="-22860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STI rates rising globally</a:t>
            </a:r>
          </a:p>
          <a:p>
            <a:pPr marL="285736" indent="-22860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STI prevalence at baseline in women seeking contraception and during use high in ECHO</a:t>
            </a:r>
            <a:endParaRPr lang="en-US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36" indent="-22860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STI management in contraception services in LMIC 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if available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is limited or largely syndromic</a:t>
            </a:r>
          </a:p>
          <a:p>
            <a:pPr marL="285736" indent="-22860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Most STIs in women are asymptomatic and will not be detected with syndromic approaches</a:t>
            </a:r>
          </a:p>
          <a:p>
            <a:pPr marL="285736" indent="-22860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Untreated STIs increase HIV acquisition and transmission</a:t>
            </a:r>
          </a:p>
          <a:p>
            <a:pPr marL="285736" indent="-22860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Untreated STIs can lead to pelvic inflammatory disease  and infertility in women and lead to serious consequences for babies including stillbirth, low birth-weight and prematurity, sepsis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etc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36" indent="-22860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fr-CH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History</a:t>
            </a:r>
            <a:r>
              <a:rPr lang="fr-CH" sz="2000" dirty="0"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fr-CH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STIs</a:t>
            </a:r>
            <a:r>
              <a:rPr lang="fr-CH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fr-CH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fr-CH" sz="2000" dirty="0">
                <a:latin typeface="Calibri" panose="020F0502020204030204" pitchFamily="34" charset="0"/>
                <a:cs typeface="Calibri" panose="020F0502020204030204" pitchFamily="34" charset="0"/>
              </a:rPr>
              <a:t> HSV2 at </a:t>
            </a:r>
            <a:r>
              <a:rPr lang="fr-CH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baseline</a:t>
            </a:r>
            <a:r>
              <a:rPr lang="fr-CH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fr-CH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predictive</a:t>
            </a:r>
            <a:r>
              <a:rPr lang="fr-CH" sz="2000" dirty="0">
                <a:latin typeface="Calibri" panose="020F0502020204030204" pitchFamily="34" charset="0"/>
                <a:cs typeface="Calibri" panose="020F0502020204030204" pitchFamily="34" charset="0"/>
              </a:rPr>
              <a:t> of  HIV </a:t>
            </a:r>
            <a:r>
              <a:rPr lang="fr-CH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lang="fr-CH" sz="2000" dirty="0">
                <a:latin typeface="Calibri" panose="020F0502020204030204" pitchFamily="34" charset="0"/>
                <a:cs typeface="Calibri" panose="020F0502020204030204" pitchFamily="34" charset="0"/>
              </a:rPr>
              <a:t> in ECHO (and </a:t>
            </a:r>
            <a:r>
              <a:rPr lang="fr-CH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elsehwere</a:t>
            </a:r>
            <a:r>
              <a:rPr lang="fr-CH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36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36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36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36" indent="-228600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We need to do more</a:t>
            </a:r>
          </a:p>
          <a:p>
            <a:pPr marL="285736" indent="-22860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Increase attention on STIs</a:t>
            </a:r>
          </a:p>
          <a:p>
            <a:pPr marL="285736" indent="-22860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Include better STIs management in contraceptive services,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using better diagnostics</a:t>
            </a:r>
          </a:p>
          <a:p>
            <a:pPr marL="285736" indent="-22860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PoC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STI diagnostic would not only  enable better STI management, but could prioritize PrEP offer</a:t>
            </a:r>
          </a:p>
          <a:p>
            <a:pPr marL="285736" indent="-228600" defTabSz="9144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Advocate for research priorities and funding</a:t>
            </a:r>
          </a:p>
          <a:p>
            <a:pPr marL="57136" defTabSz="9144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B85E5-FB8D-44F8-A28B-AB6D7EE73A9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vert="horz" lIns="91440" tIns="45720" rIns="91440" bIns="45720" rtlCol="0" anchor="ctr">
            <a:normAutofit fontScale="55000" lnSpcReduction="20000"/>
          </a:bodyPr>
          <a:lstStyle/>
          <a:p>
            <a:pPr defTabSz="914400">
              <a:spcAft>
                <a:spcPts val="600"/>
              </a:spcAft>
            </a:pPr>
            <a:fld id="{A74CE0EA-F3B5-4684-BA10-C594598FDB9C}" type="slidenum">
              <a:rPr lang="en-US" sz="1200">
                <a:solidFill>
                  <a:schemeClr val="tx1">
                    <a:tint val="75000"/>
                  </a:schemeClr>
                </a:solidFill>
                <a:cs typeface="+mn-cs"/>
                <a:sym typeface="Avenir Light"/>
              </a:rPr>
              <a:pPr defTabSz="914400">
                <a:spcAft>
                  <a:spcPts val="600"/>
                </a:spcAft>
              </a:pPr>
              <a:t>17</a:t>
            </a:fld>
            <a:endParaRPr lang="en-US" sz="1200">
              <a:solidFill>
                <a:schemeClr val="tx1">
                  <a:tint val="75000"/>
                </a:schemeClr>
              </a:solidFill>
              <a:cs typeface="+mn-cs"/>
              <a:sym typeface="Avenir Light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BA56136-CED7-46D7-ADC4-AFDDCA4B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4400" dirty="0">
                <a:solidFill>
                  <a:srgbClr val="1A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Don’t ignore </a:t>
            </a:r>
            <a:r>
              <a:rPr lang="en-US" sz="4400" kern="1200" dirty="0">
                <a:solidFill>
                  <a:srgbClr val="1AB7F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4E42A53-2222-4F58-8D3A-038F221B95F0}"/>
              </a:ext>
            </a:extLst>
          </p:cNvPr>
          <p:cNvSpPr/>
          <p:nvPr/>
        </p:nvSpPr>
        <p:spPr>
          <a:xfrm>
            <a:off x="9552384" y="4149080"/>
            <a:ext cx="2304256" cy="1477328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endParaRPr lang="fr-CH" dirty="0"/>
          </a:p>
          <a:p>
            <a:r>
              <a:rPr lang="fr-CH" dirty="0"/>
              <a:t>J</a:t>
            </a:r>
            <a:r>
              <a:rPr lang="en-US" dirty="0" err="1"/>
              <a:t>uly</a:t>
            </a:r>
            <a:r>
              <a:rPr lang="en-US" dirty="0"/>
              <a:t> 2019 </a:t>
            </a:r>
            <a:r>
              <a:rPr lang="en-US" b="1" i="1" dirty="0"/>
              <a:t>WHO PrEP and STI technical update </a:t>
            </a:r>
          </a:p>
          <a:p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54790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EBDEB-4F67-4171-9119-E4C5BFD7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360" y="980728"/>
            <a:ext cx="8160000" cy="720000"/>
          </a:xfrm>
        </p:spPr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 following ECHO what could we do now and how could we prioritize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A36E16-FBEA-4C55-89FA-43C50059BD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3" y="1807620"/>
            <a:ext cx="2159613" cy="4237200"/>
          </a:xfrm>
        </p:spPr>
        <p:txBody>
          <a:bodyPr/>
          <a:lstStyle/>
          <a:p>
            <a:r>
              <a:rPr lang="en-US" dirty="0"/>
              <a:t>How we can make this happen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A42500E-9929-4F81-B617-D2A70E713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902842"/>
              </p:ext>
            </p:extLst>
          </p:nvPr>
        </p:nvGraphicFramePr>
        <p:xfrm>
          <a:off x="2639616" y="1268760"/>
          <a:ext cx="9217024" cy="4954107"/>
        </p:xfrm>
        <a:graphic>
          <a:graphicData uri="http://schemas.openxmlformats.org/drawingml/2006/table">
            <a:tbl>
              <a:tblPr firstRow="1" bandRow="1"/>
              <a:tblGrid>
                <a:gridCol w="2304256">
                  <a:extLst>
                    <a:ext uri="{9D8B030D-6E8A-4147-A177-3AD203B41FA5}">
                      <a16:colId xmlns:a16="http://schemas.microsoft.com/office/drawing/2014/main" val="233757430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24699882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830485963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894004744"/>
                    </a:ext>
                  </a:extLst>
                </a:gridCol>
              </a:tblGrid>
              <a:tr h="48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DE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Incidence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C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816029"/>
                  </a:ext>
                </a:extLst>
              </a:tr>
              <a:tr h="748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High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Eg</a:t>
                      </a: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SA, Eswatini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Eg</a:t>
                      </a: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Zambia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F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Low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       </a:t>
                      </a:r>
                      <a:r>
                        <a:rPr lang="en-GB" sz="2000" kern="12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eg</a:t>
                      </a:r>
                      <a:r>
                        <a:rPr lang="en-GB" sz="2000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India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DE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478844"/>
                  </a:ext>
                </a:extLst>
              </a:tr>
              <a:tr h="748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HIV testing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Inc HIVST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 always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Based on epidemiology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? X routine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?focused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600497"/>
                  </a:ext>
                </a:extLst>
              </a:tr>
              <a:tr h="7486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Voluntary partner testing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 for all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 for women with HIV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 for women with HIV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937525"/>
                  </a:ext>
                </a:extLst>
              </a:tr>
              <a:tr h="4833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Condoms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610808"/>
                  </a:ext>
                </a:extLst>
              </a:tr>
              <a:tr h="4454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STI management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662124"/>
                  </a:ext>
                </a:extLst>
              </a:tr>
              <a:tr h="1296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PrEP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√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?√ - but focus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?X – but individual request </a:t>
                      </a:r>
                      <a:r>
                        <a:rPr lang="en-GB" sz="2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eg</a:t>
                      </a:r>
                      <a:r>
                        <a:rPr lang="en-GB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SDC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9181" marR="89181" marT="44591" marB="44591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851674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A8EF9E1F-2624-4908-9C00-421ADDB079D7}"/>
              </a:ext>
            </a:extLst>
          </p:cNvPr>
          <p:cNvSpPr/>
          <p:nvPr/>
        </p:nvSpPr>
        <p:spPr>
          <a:xfrm>
            <a:off x="8495360" y="2111792"/>
            <a:ext cx="136815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dirty="0"/>
              <a:t>WCA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615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28675" y="5726096"/>
            <a:ext cx="8353424" cy="765176"/>
          </a:xfrm>
        </p:spPr>
        <p:txBody>
          <a:bodyPr numCol="2"/>
          <a:lstStyle/>
          <a:p>
            <a:pPr marL="452955" lvl="1" indent="0"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HIV strategy – level of SRHR linkages</a:t>
            </a:r>
          </a:p>
          <a:p>
            <a:pPr marL="452955" lvl="1" indent="0"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SRHR strategy – level of HIV linkages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675" y="1196975"/>
            <a:ext cx="3928363" cy="44640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992" y="1196975"/>
            <a:ext cx="4017643" cy="4464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8676" y="4545308"/>
            <a:ext cx="1673569" cy="11157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3993" y="4531789"/>
            <a:ext cx="1673569" cy="1115715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848FA3C-4651-4E1D-8239-A1F8DA82BF8C}"/>
              </a:ext>
            </a:extLst>
          </p:cNvPr>
          <p:cNvSpPr txBox="1">
            <a:spLocks/>
          </p:cNvSpPr>
          <p:nvPr/>
        </p:nvSpPr>
        <p:spPr bwMode="gray">
          <a:xfrm>
            <a:off x="551384" y="0"/>
            <a:ext cx="8640960" cy="982645"/>
          </a:xfrm>
          <a:prstGeom prst="rect">
            <a:avLst/>
          </a:prstGeom>
          <a:solidFill>
            <a:schemeClr val="bg1"/>
          </a:solidFill>
        </p:spPr>
        <p:txBody>
          <a:bodyPr vert="horz" lIns="18000" tIns="0" rIns="360000" bIns="0" rtlCol="0" anchor="b">
            <a:normAutofit fontScale="25000" lnSpcReduction="20000"/>
          </a:bodyPr>
          <a:lstStyle>
            <a:lvl1pPr algn="l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33" b="1" kern="1200">
                <a:solidFill>
                  <a:srgbClr val="0092CC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 sz="4267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br>
              <a:rPr lang="en-US" sz="4267" dirty="0">
                <a:solidFill>
                  <a:schemeClr val="tx2"/>
                </a:solidFill>
                <a:latin typeface="Calibri" panose="020F0502020204030204" pitchFamily="34" charset="0"/>
              </a:rPr>
            </a:br>
            <a:br>
              <a:rPr lang="en-US" sz="4267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sz="4267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sz="4267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sz="4267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br>
              <a:rPr lang="en-US" sz="4267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11200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must to better</a:t>
            </a:r>
          </a:p>
          <a:p>
            <a:r>
              <a:rPr lang="en-US" sz="11200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Targets and action on SRH-HIV linkages urgently needed</a:t>
            </a:r>
            <a:br>
              <a:rPr lang="en-US" sz="4267" dirty="0">
                <a:solidFill>
                  <a:srgbClr val="009CDE"/>
                </a:solidFill>
                <a:latin typeface="Calibri" panose="020F0502020204030204" pitchFamily="34" charset="0"/>
              </a:rPr>
            </a:br>
            <a:endParaRPr lang="en-US" sz="2933" dirty="0">
              <a:solidFill>
                <a:srgbClr val="009CD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32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7368" y="1443921"/>
            <a:ext cx="11208568" cy="1143000"/>
          </a:xfrm>
        </p:spPr>
        <p:txBody>
          <a:bodyPr>
            <a:noAutofit/>
          </a:bodyPr>
          <a:lstStyle/>
          <a:p>
            <a:pPr algn="ctr"/>
            <a:br>
              <a:rPr lang="en-GB" sz="4000" kern="1400" dirty="0">
                <a:latin typeface="+mn-lt"/>
                <a:cs typeface="Arial" panose="020B0604020202020204" pitchFamily="34" charset="0"/>
              </a:rPr>
            </a:br>
            <a:r>
              <a:rPr lang="en-US" sz="4000" kern="1400" dirty="0">
                <a:latin typeface="Calibri" panose="020F0502020204030204" pitchFamily="34" charset="0"/>
                <a:cs typeface="Calibri" panose="020F0502020204030204" pitchFamily="34" charset="0"/>
              </a:rPr>
              <a:t>Rethinking HIV programmes in context of the ECHO results </a:t>
            </a:r>
            <a:br>
              <a:rPr lang="en-GB" sz="4000" kern="1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4000" dirty="0">
              <a:solidFill>
                <a:srgbClr val="009CD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ubtitle 32"/>
          <p:cNvSpPr>
            <a:spLocks noGrp="1"/>
          </p:cNvSpPr>
          <p:nvPr>
            <p:ph idx="1"/>
          </p:nvPr>
        </p:nvSpPr>
        <p:spPr>
          <a:xfrm>
            <a:off x="1847528" y="2564904"/>
            <a:ext cx="8370916" cy="3416207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Understanding the implication of the ECHO data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Offering HIV testing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Offering HIV prevention options and PrEP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Considering STI management, </a:t>
            </a:r>
            <a:r>
              <a:rPr lang="en-GB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CxCa</a:t>
            </a: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 screening 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GB" sz="2600" dirty="0">
                <a:latin typeface="Calibri" panose="020F0502020204030204" pitchFamily="34" charset="0"/>
                <a:cs typeface="Calibri" panose="020F0502020204030204" pitchFamily="34" charset="0"/>
              </a:rPr>
              <a:t>Prioritization </a:t>
            </a:r>
          </a:p>
          <a:p>
            <a:pPr>
              <a:spcBef>
                <a:spcPts val="0"/>
              </a:spcBef>
            </a:pPr>
            <a:endParaRPr lang="en-US" sz="26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020928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78F0-F3DB-4649-B1EE-ED3AF9240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548680"/>
            <a:ext cx="8160000" cy="720000"/>
          </a:xfrm>
        </p:spPr>
        <p:txBody>
          <a:bodyPr/>
          <a:lstStyle/>
          <a:p>
            <a:r>
              <a:rPr lang="en-US" dirty="0"/>
              <a:t>Time for action</a:t>
            </a:r>
            <a:br>
              <a:rPr lang="en-US" dirty="0"/>
            </a:b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EC31AD-1B7D-4FE8-B24B-B84A6EE0D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FF15-3255-4999-9A04-4DE8D24FDC8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EEF04C9C-4906-480A-B37C-ED4422E50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2" y="764704"/>
            <a:ext cx="11232001" cy="5823504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Women, want, need and deserve more HIV prevention access and choice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Women who seek contraception in high HIV burden countries should be able to </a:t>
            </a:r>
          </a:p>
          <a:p>
            <a:pPr marL="1465202" lvl="3" indent="-228600" defTabSz="914400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learn their HIV status</a:t>
            </a:r>
          </a:p>
          <a:p>
            <a:pPr marL="1465202" lvl="3" indent="-228600" defTabSz="914400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access treatment easily</a:t>
            </a:r>
          </a:p>
          <a:p>
            <a:pPr marL="1465202" lvl="3" indent="-228600" defTabSz="914400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have a range of choices to protect themselves from HIV 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STIs in women are often asymptomatic and current syndromic approaches may not be adequate. A push for better diagnosis and treatment of STIs is needed, 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Cervical Cancer</a:t>
            </a:r>
          </a:p>
          <a:p>
            <a:pPr marL="28575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fr-CH" sz="2400" dirty="0"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 need to act now.  </a:t>
            </a:r>
          </a:p>
          <a:p>
            <a:pPr marL="1388505" lvl="2" indent="-228600" defTabSz="914400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Listen to women, involve women</a:t>
            </a:r>
          </a:p>
          <a:p>
            <a:pPr marL="1388505" lvl="2" indent="-228600" defTabSz="914400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Fast track national policies and overcome regulatory barriers (HIVST,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aPN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PrEP)</a:t>
            </a:r>
          </a:p>
          <a:p>
            <a:pPr marL="1388505" lvl="2" indent="-228600" defTabSz="914400">
              <a:lnSpc>
                <a:spcPct val="90000"/>
              </a:lnSpc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Make national commitments, set testing and prevention targets, commit to training providers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40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4965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CC625-1D10-47BD-9237-22162257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944684"/>
            <a:ext cx="8160000" cy="1224056"/>
          </a:xfrm>
        </p:spPr>
        <p:txBody>
          <a:bodyPr/>
          <a:lstStyle/>
          <a:p>
            <a:r>
              <a:rPr lang="en-US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Understanding the implication of the ECHO data for HIV prevention</a:t>
            </a:r>
            <a:br>
              <a:rPr lang="en-US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81A88-03A8-4F1E-A41D-BBDED9055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12024" y="2276872"/>
            <a:ext cx="5543990" cy="4237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Not all women in ECHO are the same and have the same HIV risk</a:t>
            </a:r>
          </a:p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Women had greater HIV risk in ECHO if: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&lt;24 years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&gt;1 sexual partner in last 3 months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STIs including HSV-2 serology</a:t>
            </a:r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1820F9-ACBA-4D4F-9AB6-71F1A3E4C599}"/>
              </a:ext>
            </a:extLst>
          </p:cNvPr>
          <p:cNvSpPr txBox="1">
            <a:spLocks/>
          </p:cNvSpPr>
          <p:nvPr/>
        </p:nvSpPr>
        <p:spPr bwMode="gray">
          <a:xfrm>
            <a:off x="191344" y="1493759"/>
            <a:ext cx="5031407" cy="4896544"/>
          </a:xfrm>
          <a:prstGeom prst="rect">
            <a:avLst/>
          </a:prstGeom>
        </p:spPr>
        <p:txBody>
          <a:bodyPr vert="horz" lIns="18000" tIns="0" rIns="18000" bIns="0" rtlCol="0" anchor="ctr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defRPr sz="1867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80472" indent="-239178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2755" indent="-380990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2645" indent="-380990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713" indent="-478355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9482" indent="-478355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Women in the ECHO trial</a:t>
            </a:r>
          </a:p>
          <a:p>
            <a:pPr>
              <a:lnSpc>
                <a:spcPct val="100000"/>
              </a:lnSpc>
            </a:pPr>
            <a:r>
              <a:rPr lang="en-ZA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“Women recruited in ECHO based on geography, but not on any other characteristic of HIV risk, </a:t>
            </a:r>
            <a:r>
              <a:rPr lang="en-ZA" sz="1800" i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eg</a:t>
            </a:r>
            <a:r>
              <a:rPr lang="en-ZA" sz="18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transactional sex, history of STIs, self-reported higher-risk behaviours”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16-35 years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80% never married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75% secondary school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48.3% reported no condom use with last sex act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6.8% reported &gt;1 partner in last 3 months</a:t>
            </a:r>
          </a:p>
          <a:p>
            <a:pPr>
              <a:lnSpc>
                <a:spcPct val="100000"/>
              </a:lnSpc>
            </a:pPr>
            <a:r>
              <a:rPr lang="en-ZA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STIs were common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18·2% C. trachomatis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4·7% N. gonorrhoeae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38·2% HSV-2</a:t>
            </a:r>
            <a:endParaRPr lang="en-ZA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26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47F2F-334D-4A82-9CD5-49569EADB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6220" y="6356350"/>
            <a:ext cx="62758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F430FF15-3255-4999-9A04-4DE8D24FDC8B}" type="slidenum">
              <a:rPr lang="en-US" sz="1200">
                <a:solidFill>
                  <a:prstClr val="black">
                    <a:tint val="75000"/>
                  </a:prstClr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 sz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70ABAA-B72C-4978-B6DE-6ECF11E54C7B}"/>
              </a:ext>
            </a:extLst>
          </p:cNvPr>
          <p:cNvSpPr/>
          <p:nvPr/>
        </p:nvSpPr>
        <p:spPr>
          <a:xfrm>
            <a:off x="983432" y="2420888"/>
            <a:ext cx="10009112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Shockingly high incidence overall, </a:t>
            </a: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but interpret with caution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CH" sz="24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0 fold difference in country/site incidence (South Africa 3-&gt;6%) - Lusaka, Zambia &gt;1%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Sites were chosen, specifically, because of anticipated high incidence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May not represent national or even sub national picture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Need to consider a nuanced approach, especially for lower prevalence countries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A37410-EA99-44F2-A523-326BFF428BD5}"/>
              </a:ext>
            </a:extLst>
          </p:cNvPr>
          <p:cNvSpPr/>
          <p:nvPr/>
        </p:nvSpPr>
        <p:spPr>
          <a:xfrm>
            <a:off x="119336" y="548680"/>
            <a:ext cx="9865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in ECHO</a:t>
            </a: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For women seeking contraception in HIV high burden settings the overall observed incidence in ECHO was 3.8% per year</a:t>
            </a:r>
          </a:p>
        </p:txBody>
      </p:sp>
    </p:spTree>
    <p:extLst>
      <p:ext uri="{BB962C8B-B14F-4D97-AF65-F5344CB8AC3E}">
        <p14:creationId xmlns:p14="http://schemas.microsoft.com/office/powerpoint/2010/main" val="3629503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2D41F-6AA6-44D0-9E09-7DEDB088C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404744"/>
            <a:ext cx="9696400" cy="720000"/>
          </a:xfrm>
        </p:spPr>
        <p:txBody>
          <a:bodyPr/>
          <a:lstStyle/>
          <a:p>
            <a:r>
              <a:rPr lang="en-US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generally…. </a:t>
            </a:r>
            <a:br>
              <a:rPr lang="en-US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800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better HIV testing &amp; prevention in contraceptive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030EB-3998-45D8-87E3-4B52E6BB5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3752" y="1988840"/>
            <a:ext cx="4680520" cy="4237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241294" lvl="1" indent="0">
              <a:buNone/>
            </a:pPr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All women</a:t>
            </a:r>
          </a:p>
          <a:p>
            <a:pPr marL="823372" lvl="1" indent="-3429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voluntary partner testing service </a:t>
            </a:r>
          </a:p>
          <a:p>
            <a:pPr marL="823372" lvl="1" indent="-3429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condoms</a:t>
            </a:r>
          </a:p>
          <a:p>
            <a:pPr marL="823372" lvl="1" indent="-3429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STI  services </a:t>
            </a:r>
          </a:p>
          <a:p>
            <a:pPr marL="823372" lvl="1" indent="-34290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IPV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Women with HIV</a:t>
            </a:r>
          </a:p>
          <a:p>
            <a:pPr marL="823372" lvl="1" indent="-3429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linkage to ART</a:t>
            </a:r>
          </a:p>
          <a:p>
            <a:r>
              <a:rPr 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    HIV negative women</a:t>
            </a:r>
          </a:p>
          <a:p>
            <a:pPr marL="937672" lvl="1" indent="-4572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PrEP</a:t>
            </a: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64D8F-A8B3-42E2-991C-5C45DA14F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6433" y="6588208"/>
            <a:ext cx="289931" cy="180000"/>
          </a:xfrm>
        </p:spPr>
        <p:txBody>
          <a:bodyPr/>
          <a:lstStyle/>
          <a:p>
            <a:fld id="{F430FF15-3255-4999-9A04-4DE8D24FDC8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 descr="Image result for condoms">
            <a:extLst>
              <a:ext uri="{FF2B5EF4-FFF2-40B4-BE49-F238E27FC236}">
                <a16:creationId xmlns:a16="http://schemas.microsoft.com/office/drawing/2014/main" id="{71856E01-2F43-4C57-BE72-50EBB64FD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124744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prep hiv prevention">
            <a:extLst>
              <a:ext uri="{FF2B5EF4-FFF2-40B4-BE49-F238E27FC236}">
                <a16:creationId xmlns:a16="http://schemas.microsoft.com/office/drawing/2014/main" id="{D9EF0B2E-709D-4D83-AE04-A82E5552C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352" y="3140968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onorrhea">
            <a:extLst>
              <a:ext uri="{FF2B5EF4-FFF2-40B4-BE49-F238E27FC236}">
                <a16:creationId xmlns:a16="http://schemas.microsoft.com/office/drawing/2014/main" id="{CC57B093-A086-465E-B0A0-D0DE10A1A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6267" y="4960097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DE5A24-D0E9-41FA-99DF-AD8AA995C711}"/>
              </a:ext>
            </a:extLst>
          </p:cNvPr>
          <p:cNvSpPr/>
          <p:nvPr/>
        </p:nvSpPr>
        <p:spPr>
          <a:xfrm>
            <a:off x="263352" y="2996952"/>
            <a:ext cx="1816138" cy="12618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endParaRPr 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HIV testing</a:t>
            </a:r>
          </a:p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 HIVST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51BCC30-D918-4B8D-B863-EE747780D00C}"/>
              </a:ext>
            </a:extLst>
          </p:cNvPr>
          <p:cNvSpPr/>
          <p:nvPr/>
        </p:nvSpPr>
        <p:spPr>
          <a:xfrm>
            <a:off x="2019998" y="3429000"/>
            <a:ext cx="1915762" cy="484632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86A971-323D-4828-BABD-3A49D230D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376" y="4581128"/>
            <a:ext cx="2619375" cy="17430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2E9C53-BCEB-4206-91E0-D646356F6F64}"/>
              </a:ext>
            </a:extLst>
          </p:cNvPr>
          <p:cNvSpPr/>
          <p:nvPr/>
        </p:nvSpPr>
        <p:spPr>
          <a:xfrm>
            <a:off x="407368" y="1484784"/>
            <a:ext cx="309571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Overcome barriers in FP clinics to discuss HIV and offer risk assessment and counselling </a:t>
            </a:r>
          </a:p>
        </p:txBody>
      </p:sp>
    </p:spTree>
    <p:extLst>
      <p:ext uri="{BB962C8B-B14F-4D97-AF65-F5344CB8AC3E}">
        <p14:creationId xmlns:p14="http://schemas.microsoft.com/office/powerpoint/2010/main" val="1935867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51820F9-ACBA-4D4F-9AB6-71F1A3E4C599}"/>
              </a:ext>
            </a:extLst>
          </p:cNvPr>
          <p:cNvSpPr txBox="1">
            <a:spLocks/>
          </p:cNvSpPr>
          <p:nvPr/>
        </p:nvSpPr>
        <p:spPr bwMode="gray">
          <a:xfrm>
            <a:off x="7320136" y="908719"/>
            <a:ext cx="4752527" cy="28083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vert="horz" lIns="18000" tIns="0" rIns="18000" bIns="0" rtlCol="0" anchor="ctr">
            <a:noAutofit/>
          </a:bodyPr>
          <a:lstStyle>
            <a:lvl1pPr marL="0" indent="0" algn="l" defTabSz="1219170" rtl="0" eaLnBrk="1" latinLnBrk="0" hangingPunct="1">
              <a:lnSpc>
                <a:spcPct val="110000"/>
              </a:lnSpc>
              <a:spcBef>
                <a:spcPts val="1333"/>
              </a:spcBef>
              <a:spcAft>
                <a:spcPts val="800"/>
              </a:spcAft>
              <a:buClr>
                <a:schemeClr val="tx1"/>
              </a:buClr>
              <a:buSzPct val="80000"/>
              <a:buFontTx/>
              <a:buNone/>
              <a:defRPr sz="1867" b="0" kern="120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defRPr>
            </a:lvl1pPr>
            <a:lvl2pPr marL="480472" indent="-239178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2755" indent="-380990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72645" indent="-380990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54713" indent="-478355" algn="l" defTabSz="1219170" rtl="0" eaLnBrk="1" latinLnBrk="0" hangingPunct="1">
              <a:lnSpc>
                <a:spcPct val="110000"/>
              </a:lnSpc>
              <a:spcBef>
                <a:spcPts val="667"/>
              </a:spcBef>
              <a:spcAft>
                <a:spcPts val="8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9482" indent="-478355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800"/>
              </a:spcAft>
              <a:buClr>
                <a:prstClr val="black"/>
              </a:buClr>
              <a:buSzPct val="80000"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1333"/>
              </a:spcBef>
              <a:spcAft>
                <a:spcPts val="800"/>
              </a:spcAft>
              <a:buClr>
                <a:prstClr val="black"/>
              </a:buClr>
              <a:buSzPct val="80000"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New testing approaches provide additional benefits and </a:t>
            </a:r>
            <a:r>
              <a:rPr lang="en-ZA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opportunities</a:t>
            </a:r>
          </a:p>
          <a:p>
            <a:pPr marL="823372" lvl="1" indent="-342900">
              <a:lnSpc>
                <a:spcPct val="100000"/>
              </a:lnSpc>
              <a:spcBef>
                <a:spcPts val="1333"/>
              </a:spcBef>
              <a:buClr>
                <a:prstClr val="black"/>
              </a:buClr>
              <a:buSzPct val="80000"/>
            </a:pPr>
            <a:r>
              <a:rPr kumimoji="0" lang="en-ZA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HIV self-testing</a:t>
            </a:r>
          </a:p>
          <a:p>
            <a:pPr marL="823372" lvl="1" indent="-342900">
              <a:lnSpc>
                <a:spcPct val="100000"/>
              </a:lnSpc>
              <a:spcBef>
                <a:spcPts val="1333"/>
              </a:spcBef>
              <a:buClr>
                <a:prstClr val="black"/>
              </a:buClr>
              <a:buSzPct val="80000"/>
            </a:pPr>
            <a:r>
              <a:rPr kumimoji="0" lang="en-ZA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Assisted partner notification services</a:t>
            </a:r>
          </a:p>
          <a:p>
            <a:pPr lvl="1" indent="0">
              <a:lnSpc>
                <a:spcPct val="100000"/>
              </a:lnSpc>
              <a:spcBef>
                <a:spcPts val="1333"/>
              </a:spcBef>
              <a:buClr>
                <a:prstClr val="black"/>
              </a:buClr>
              <a:buSzPct val="80000"/>
              <a:buNone/>
            </a:pPr>
            <a:r>
              <a:rPr kumimoji="0" lang="en-ZA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2857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80000"/>
              <a:buFont typeface="Arial" panose="020B0604020202020204" pitchFamily="34" charset="0"/>
              <a:buChar char="•"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2CC625-1D10-47BD-9237-221622572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9" y="332656"/>
            <a:ext cx="8160000" cy="1224056"/>
          </a:xfrm>
        </p:spPr>
        <p:txBody>
          <a:bodyPr/>
          <a:lstStyle/>
          <a:p>
            <a:r>
              <a:rPr lang="en-US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HIV testing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81A88-03A8-4F1E-A41D-BBDED9055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03" y="1807620"/>
            <a:ext cx="4103829" cy="42372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GB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HIV testing highly acceptable in clinical settings 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Routine offer in ANC </a:t>
            </a:r>
          </a:p>
          <a:p>
            <a:pPr lvl="2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High uptake (often &lt;95%)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Immediate linkage to ART </a:t>
            </a:r>
          </a:p>
          <a:p>
            <a:pPr marL="241294" lvl="1" indent="0">
              <a:buNone/>
            </a:pPr>
            <a:endParaRPr lang="en-GB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ED7A1-2B32-41F6-84E8-DFE239C47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0FF15-3255-4999-9A04-4DE8D24FDC8B}" type="slidenum">
              <a:rPr kumimoji="0" lang="en-US" sz="1067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Times New Roman" panose="02020603050405020304" pitchFamily="18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6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0CA1A1-6BC4-4D55-A535-69DD911FA0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3872" y="0"/>
            <a:ext cx="2122397" cy="3479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9FEE22-AE72-4F0D-8AE8-5A726996E4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904" y="3879846"/>
            <a:ext cx="4423031" cy="2978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47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B7FE38-DE3A-4D51-B692-4B8845C7C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240" y="1122162"/>
            <a:ext cx="3431704" cy="25685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AF2FC2-57F2-4BED-B6D3-3C74A402C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94" b="19299"/>
          <a:stretch/>
        </p:blipFill>
        <p:spPr>
          <a:xfrm>
            <a:off x="262240" y="3861048"/>
            <a:ext cx="3363256" cy="253931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F82629F9-1983-442C-BEB2-B1C8B3A5C119}"/>
              </a:ext>
            </a:extLst>
          </p:cNvPr>
          <p:cNvSpPr txBox="1">
            <a:spLocks/>
          </p:cNvSpPr>
          <p:nvPr/>
        </p:nvSpPr>
        <p:spPr>
          <a:xfrm>
            <a:off x="-312712" y="-1221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009CD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HIV self-testing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88DD4F5-338A-4CEA-A90B-B504AC7827E1}"/>
              </a:ext>
            </a:extLst>
          </p:cNvPr>
          <p:cNvSpPr/>
          <p:nvPr/>
        </p:nvSpPr>
        <p:spPr>
          <a:xfrm>
            <a:off x="4295800" y="1119527"/>
            <a:ext cx="7523937" cy="4832092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WHO recommends HIVST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Safe and </a:t>
            </a:r>
            <a:r>
              <a:rPr kumimoji="0" lang="en-US" sz="2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accurate</a:t>
            </a:r>
            <a:endParaRPr kumimoji="0" lang="en-GB" sz="2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Highly 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acceptable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Increased access 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Increased</a:t>
            </a:r>
            <a:r>
              <a:rPr kumimoji="0" lang="fr-C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uptake</a:t>
            </a:r>
            <a:r>
              <a:rPr kumimoji="0" lang="fr-C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frequency</a:t>
            </a:r>
            <a:r>
              <a:rPr kumimoji="0" lang="fr-CH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kumimoji="0" lang="fr-CH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HIV </a:t>
            </a: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kumimoji="0" lang="fr-CH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among those at high </a:t>
            </a: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risk</a:t>
            </a:r>
            <a:r>
              <a:rPr kumimoji="0" lang="fr-CH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who may not test otherwise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Identified more HIV+ people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Empowering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Cost-effective when focused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>
              <a:defRPr/>
            </a:pPr>
            <a:r>
              <a:rPr lang="en-US" sz="2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of July 2019, 3 HIVST kits are WHO prequalified (1 oral fluid, 2 blood-based)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958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6500556-0ADB-4132-99D7-C4300231C5E7}"/>
              </a:ext>
            </a:extLst>
          </p:cNvPr>
          <p:cNvSpPr/>
          <p:nvPr/>
        </p:nvSpPr>
        <p:spPr>
          <a:xfrm>
            <a:off x="119336" y="1142025"/>
            <a:ext cx="4464496" cy="5447645"/>
          </a:xfrm>
          <a:prstGeom prst="rect">
            <a:avLst/>
          </a:prstGeom>
          <a:solidFill>
            <a:schemeClr val="accent5"/>
          </a:solidFill>
        </p:spPr>
        <p:txBody>
          <a:bodyPr wrap="square">
            <a:spAutoFit/>
          </a:bodyPr>
          <a:lstStyle/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The policy environment is right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HIVST increasingly being included in national policies and programme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HIVST kits available in many high burden countries in ESA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HIVST included in GF and PEPFAR programmes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HIVST can be offered while waiting for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Reduces problems with misdiagnosis </a:t>
            </a: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inc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sample mix-ups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Allows testing to be linked to post test counselling and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Facilitates immediate confirmations and linkage  for women with + results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Reduces opportunity costs for clients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112;p15">
            <a:extLst>
              <a:ext uri="{FF2B5EF4-FFF2-40B4-BE49-F238E27FC236}">
                <a16:creationId xmlns:a16="http://schemas.microsoft.com/office/drawing/2014/main" id="{D0D50323-8553-44D8-A9F1-76ABCEE7A3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55840" y="1065641"/>
            <a:ext cx="1628204" cy="26820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A2773BF-AA30-4596-910A-D4C6001A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78" y="264290"/>
            <a:ext cx="6480721" cy="792088"/>
          </a:xfrm>
        </p:spPr>
        <p:txBody>
          <a:bodyPr/>
          <a:lstStyle/>
          <a:p>
            <a:r>
              <a:rPr lang="fr-CH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 Self-</a:t>
            </a:r>
            <a:r>
              <a:rPr lang="fr-CH" dirty="0" err="1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testing</a:t>
            </a:r>
            <a:r>
              <a:rPr lang="fr-CH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fr-CH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CH" sz="2800" dirty="0">
                <a:solidFill>
                  <a:srgbClr val="009CD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Ideal for contraceptive service settings</a:t>
            </a:r>
            <a:endParaRPr lang="en-US" sz="2800" dirty="0">
              <a:solidFill>
                <a:srgbClr val="009CDE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B4E3C0-372D-426B-8C45-5303FE4871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624392" y="2996952"/>
            <a:ext cx="2317427" cy="307389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BBBCEA-AFFC-45D2-9695-5DE9EFCC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0FF15-3255-4999-9A04-4DE8D24FDC8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A6FEAB-38DC-4504-AB09-7FEC96FC9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339" y="6281894"/>
            <a:ext cx="10479661" cy="48631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E47FD5D-6AB5-4682-89BC-29A3D2925153}"/>
              </a:ext>
            </a:extLst>
          </p:cNvPr>
          <p:cNvSpPr/>
          <p:nvPr/>
        </p:nvSpPr>
        <p:spPr>
          <a:xfrm>
            <a:off x="8022572" y="1049460"/>
            <a:ext cx="4151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National HIVST policy and implementation 2018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Globally,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40% (77/194) reporting countries have HIVST policies, </a:t>
            </a: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these only 49% (38) are implementing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002CC63-5037-482F-9882-9805F9ED34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944" y="1478169"/>
            <a:ext cx="2091109" cy="274953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C196297-536D-411E-9B8D-1385E37C10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8048" y="2730971"/>
            <a:ext cx="1902117" cy="252396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3A73D6F-84D4-45E8-98EC-A84DD51C1B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208" y="3645024"/>
            <a:ext cx="1700150" cy="24258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574B80-90F3-4913-B610-FC2BC6D48D4F}"/>
              </a:ext>
            </a:extLst>
          </p:cNvPr>
          <p:cNvSpPr/>
          <p:nvPr/>
        </p:nvSpPr>
        <p:spPr>
          <a:xfrm>
            <a:off x="4616028" y="4516270"/>
            <a:ext cx="3336032" cy="1754326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Community engagement is key</a:t>
            </a:r>
          </a:p>
          <a:p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Listed to community concerns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WHO has held numerous community consultations prior to implementations   </a:t>
            </a:r>
          </a:p>
        </p:txBody>
      </p:sp>
    </p:spTree>
    <p:extLst>
      <p:ext uri="{BB962C8B-B14F-4D97-AF65-F5344CB8AC3E}">
        <p14:creationId xmlns:p14="http://schemas.microsoft.com/office/powerpoint/2010/main" val="583110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119336" y="1"/>
            <a:ext cx="9505056" cy="1124744"/>
          </a:xfrm>
        </p:spPr>
        <p:txBody>
          <a:bodyPr>
            <a:normAutofit/>
          </a:bodyPr>
          <a:lstStyle/>
          <a:p>
            <a:pPr eaLnBrk="1" hangingPunct="1"/>
            <a:r>
              <a:rPr lang="en-GB" sz="3600" dirty="0">
                <a:solidFill>
                  <a:srgbClr val="009CDE"/>
                </a:solidFill>
                <a:latin typeface="Calibri"/>
                <a:cs typeface="Arial" charset="0"/>
              </a:rPr>
              <a:t>2. Testing for partner and couples</a:t>
            </a:r>
            <a:br>
              <a:rPr lang="en-GB" sz="3600" dirty="0">
                <a:solidFill>
                  <a:srgbClr val="009CDE"/>
                </a:solidFill>
                <a:latin typeface="Calibri"/>
                <a:cs typeface="Arial" charset="0"/>
              </a:rPr>
            </a:br>
            <a:r>
              <a:rPr lang="en-GB" sz="3600" dirty="0">
                <a:solidFill>
                  <a:srgbClr val="009CDE"/>
                </a:solidFill>
                <a:latin typeface="Calibri"/>
                <a:cs typeface="Arial" charset="0"/>
              </a:rPr>
              <a:t>WHO CHTC guidelines – 2012</a:t>
            </a:r>
            <a:endParaRPr lang="en-GB" sz="3600" dirty="0">
              <a:solidFill>
                <a:srgbClr val="009CD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324889" y="1252238"/>
            <a:ext cx="6112599" cy="4008539"/>
          </a:xfrm>
        </p:spPr>
        <p:txBody>
          <a:bodyPr/>
          <a:lstStyle/>
          <a:p>
            <a:pPr marL="342476" indent="-342476" defTabSz="456635">
              <a:lnSpc>
                <a:spcPct val="90000"/>
              </a:lnSpc>
              <a:spcBef>
                <a:spcPct val="45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There are multiple benefits for greater sharing of HIV status and couples testing together </a:t>
            </a:r>
          </a:p>
          <a:p>
            <a:pPr marL="342476" indent="-342476" defTabSz="456635">
              <a:lnSpc>
                <a:spcPct val="90000"/>
              </a:lnSpc>
              <a:spcBef>
                <a:spcPct val="45000"/>
              </a:spcBef>
              <a:buFont typeface="Arial" pitchFamily="34" charset="0"/>
              <a:buChar char="•"/>
              <a:defRPr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342476" indent="-342476" defTabSz="456635">
              <a:lnSpc>
                <a:spcPct val="90000"/>
              </a:lnSpc>
              <a:spcBef>
                <a:spcPct val="45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WHO strongly recommends couples testing &amp; counselling in all settings, including FP and ANC clinics </a:t>
            </a:r>
          </a:p>
          <a:p>
            <a:pPr marL="342476" indent="-342476" defTabSz="456635">
              <a:lnSpc>
                <a:spcPct val="90000"/>
              </a:lnSpc>
              <a:spcBef>
                <a:spcPct val="45000"/>
              </a:spcBef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CHTC with mutual disclosure should be offered to individuals of known HIV status</a:t>
            </a:r>
          </a:p>
          <a:p>
            <a:pPr marL="741412" lvl="1" indent="-342476" defTabSz="456635">
              <a:lnSpc>
                <a:spcPct val="90000"/>
              </a:lnSpc>
              <a:spcBef>
                <a:spcPct val="45000"/>
              </a:spcBef>
              <a:defRPr/>
            </a:pPr>
            <a:r>
              <a:rPr lang="en-US" sz="1600" dirty="0">
                <a:latin typeface="Calibri" pitchFamily="34" charset="0"/>
                <a:cs typeface="Calibri" pitchFamily="34" charset="0"/>
              </a:rPr>
              <a:t>Strong for HIV+ individuals; Conditional for HIV- individuals depending on population HIV prevalence</a:t>
            </a:r>
          </a:p>
          <a:p>
            <a:pPr marL="342476" indent="-342476" defTabSz="456635">
              <a:lnSpc>
                <a:spcPct val="90000"/>
              </a:lnSpc>
              <a:spcBef>
                <a:spcPct val="45000"/>
              </a:spcBef>
              <a:buFont typeface="Arial" pitchFamily="34" charset="0"/>
              <a:buChar char="•"/>
              <a:defRPr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342476" indent="-342476" defTabSz="456635">
              <a:lnSpc>
                <a:spcPct val="90000"/>
              </a:lnSpc>
              <a:spcBef>
                <a:spcPct val="45000"/>
              </a:spcBef>
              <a:buFont typeface="Arial" pitchFamily="34" charset="0"/>
              <a:buChar char="•"/>
              <a:defRPr/>
            </a:pPr>
            <a:r>
              <a:rPr lang="en-US" sz="2000" dirty="0">
                <a:latin typeface="Calibri" pitchFamily="34" charset="0"/>
                <a:cs typeface="Calibri" pitchFamily="34" charset="0"/>
              </a:rPr>
              <a:t>WHO recommends ART for prevention in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serodiscordant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couples – irrespective of CD4 count –  the first formal WHO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TasP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guidance</a:t>
            </a:r>
          </a:p>
          <a:p>
            <a:pPr marL="342476" indent="-342476" defTabSz="456635">
              <a:lnSpc>
                <a:spcPct val="90000"/>
              </a:lnSpc>
              <a:spcBef>
                <a:spcPct val="45000"/>
              </a:spcBef>
              <a:buFont typeface="Arial" pitchFamily="34" charset="0"/>
              <a:buChar char="•"/>
              <a:defRPr/>
            </a:pP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pPr marL="342476" indent="-342476" defTabSz="456635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GB" sz="2000" dirty="0"/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91" y="1532895"/>
            <a:ext cx="2114762" cy="374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Box 6"/>
          <p:cNvSpPr txBox="1">
            <a:spLocks noChangeArrowheads="1"/>
          </p:cNvSpPr>
          <p:nvPr/>
        </p:nvSpPr>
        <p:spPr bwMode="auto">
          <a:xfrm>
            <a:off x="4783616" y="6093296"/>
            <a:ext cx="5664774" cy="296304"/>
          </a:xfrm>
          <a:prstGeom prst="rect">
            <a:avLst/>
          </a:prstGeom>
          <a:noFill/>
          <a:ln>
            <a:noFill/>
          </a:ln>
          <a:extLst/>
        </p:spPr>
        <p:txBody>
          <a:bodyPr lIns="80077" tIns="40039" rIns="80077" bIns="40039">
            <a:spAutoFit/>
          </a:bodyPr>
          <a:lstStyle>
            <a:lvl1pPr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5pPr>
            <a:lvl6pPr marL="25146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6pPr>
            <a:lvl7pPr marL="29718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7pPr>
            <a:lvl8pPr marL="34290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8pPr>
            <a:lvl9pPr marL="3886200" indent="-228600" rtl="1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rgbClr val="000066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1400" u="sng" dirty="0">
                <a:latin typeface="Calibri" pitchFamily="34" charset="0"/>
                <a:cs typeface="Calibri" pitchFamily="34" charset="0"/>
                <a:hlinkClick r:id="rId4"/>
              </a:rPr>
              <a:t>http://www.who.int/hiv/pub/guidelines/9789241501972/en/index</a:t>
            </a:r>
            <a:r>
              <a:rPr lang="en-GB" sz="1400" u="sng" dirty="0">
                <a:solidFill>
                  <a:schemeClr val="bg1"/>
                </a:solidFill>
                <a:latin typeface="Calibri" pitchFamily="34" charset="0"/>
                <a:cs typeface="Calibri" pitchFamily="34" charset="0"/>
                <a:hlinkClick r:id="rId4"/>
              </a:rPr>
              <a:t>.html</a:t>
            </a:r>
            <a:r>
              <a:rPr lang="en-US" sz="14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F38704F-D05A-4DA1-B06C-C79C2C573631}"/>
              </a:ext>
            </a:extLst>
          </p:cNvPr>
          <p:cNvSpPr/>
          <p:nvPr/>
        </p:nvSpPr>
        <p:spPr>
          <a:xfrm>
            <a:off x="7248128" y="2636912"/>
            <a:ext cx="3312368" cy="432048"/>
          </a:xfrm>
          <a:prstGeom prst="ellipse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8175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10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heme/theme1.xml><?xml version="1.0" encoding="utf-8"?>
<a:theme xmlns:a="http://schemas.openxmlformats.org/drawingml/2006/main" name="1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HO PPT color scheme 2016">
        <a:dk1>
          <a:sysClr val="windowText" lastClr="000000"/>
        </a:dk1>
        <a:lt1>
          <a:sysClr val="window" lastClr="FFFFFF"/>
        </a:lt1>
        <a:dk2>
          <a:srgbClr val="009CDE"/>
        </a:dk2>
        <a:lt2>
          <a:srgbClr val="F3F3F3"/>
        </a:lt2>
        <a:accent1>
          <a:srgbClr val="009CDE"/>
        </a:accent1>
        <a:accent2>
          <a:srgbClr val="183C5C"/>
        </a:accent2>
        <a:accent3>
          <a:srgbClr val="66C4EB"/>
        </a:accent3>
        <a:accent4>
          <a:srgbClr val="9B9B9B"/>
        </a:accent4>
        <a:accent5>
          <a:srgbClr val="CCEBF8"/>
        </a:accent5>
        <a:accent6>
          <a:srgbClr val="C9C9C9"/>
        </a:accent6>
        <a:hlink>
          <a:srgbClr val="009CDE"/>
        </a:hlink>
        <a:folHlink>
          <a:srgbClr val="B2B2B2"/>
        </a:folHlink>
      </a:clrScheme>
    </a:extraClrScheme>
  </a:extraClrSchemeLst>
  <a:custClrLst>
    <a:custClr name="WHO Blue">
      <a:srgbClr val="009CDE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Indigo 01">
      <a:srgbClr val="09164D"/>
    </a:custClr>
    <a:custClr name="WHO Indigo 02">
      <a:srgbClr val="1A4164"/>
    </a:custClr>
    <a:custClr name="WHO Indigo 03">
      <a:srgbClr val="486783"/>
    </a:custClr>
    <a:custClr name="WHO Indigo 04">
      <a:srgbClr val="768DA2"/>
    </a:custClr>
    <a:custClr name="WHO Indigo 05">
      <a:srgbClr val="A3B3C1"/>
    </a:custClr>
    <a:custClr name="WHO Indigo 06">
      <a:srgbClr val="E8ECEF"/>
    </a:custClr>
    <a:custClr name="WHO Grey 01">
      <a:srgbClr val="9B9B9B"/>
    </a:custClr>
    <a:custClr name="WHO Grey 02">
      <a:srgbClr val="C9C9C9"/>
    </a:custClr>
    <a:custClr name="WHO Grey 03">
      <a:srgbClr val="F2F2F2"/>
    </a:custClr>
    <a:custClr name="blank">
      <a:srgbClr val="FFFFFF"/>
    </a:custClr>
    <a:custClr name="WHO Birchgreen 01">
      <a:srgbClr val="29811B"/>
    </a:custClr>
    <a:custClr name="WHO Birchgreen 02">
      <a:srgbClr val="7ABC32"/>
    </a:custClr>
    <a:custClr name="WHO Birchgreen 03">
      <a:srgbClr val="95C95B"/>
    </a:custClr>
    <a:custClr name="WHO Birchgreen 04">
      <a:srgbClr val="AFD784"/>
    </a:custClr>
    <a:custClr name="WHO Birchgreen 05">
      <a:srgbClr val="CAE4AD"/>
    </a:custClr>
    <a:custClr name="WHO Birchgreen 06">
      <a:srgbClr val="F2F8E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Savannah 01">
      <a:srgbClr val="966100"/>
    </a:custClr>
    <a:custClr name="WHO Savannah 02">
      <a:srgbClr val="AF8100"/>
    </a:custClr>
    <a:custClr name="WHO Savannah 03">
      <a:srgbClr val="BF9A33"/>
    </a:custClr>
    <a:custClr name="WHO Savannah 04">
      <a:srgbClr val="CFB366"/>
    </a:custClr>
    <a:custClr name="WHO Savannah 05">
      <a:srgbClr val="DFCD99"/>
    </a:custClr>
    <a:custClr name="WHO Savannah 06">
      <a:srgbClr val="F7F2E5"/>
    </a:custClr>
    <a:custClr name="WHO Purple 01">
      <a:srgbClr val="761302"/>
    </a:custClr>
    <a:custClr name="WHO Purple 02">
      <a:srgbClr val="8F3807"/>
    </a:custClr>
    <a:custClr name="WHO Purple 03">
      <a:srgbClr val="A56039"/>
    </a:custClr>
    <a:custClr name="blank">
      <a:srgbClr val="FFFFFF"/>
    </a:custClr>
    <a:custClr name="WHO Heat 01">
      <a:srgbClr val="B54606"/>
    </a:custClr>
    <a:custClr name="WHO Heat 02">
      <a:srgbClr val="D46112"/>
    </a:custClr>
    <a:custClr name="WHO Heat 03">
      <a:srgbClr val="DD8141"/>
    </a:custClr>
    <a:custClr name="WHO Heat 04">
      <a:srgbClr val="E5A071"/>
    </a:custClr>
    <a:custClr name="WHO Heat 05">
      <a:srgbClr val="EEC0A0"/>
    </a:custClr>
    <a:custClr name="WHO Heat 06">
      <a:srgbClr val="FBEFE7"/>
    </a:custClr>
    <a:custClr name="WHO Purple 04">
      <a:srgbClr val="BC886A"/>
    </a:custClr>
    <a:custClr name="WHO Purple 05">
      <a:srgbClr val="D2AF9C"/>
    </a:custClr>
    <a:custClr name="WHO Purple 06">
      <a:srgbClr val="F4EBE6"/>
    </a:custClr>
    <a:custClr name="blank">
      <a:srgbClr val="FFFFFF"/>
    </a:custClr>
    <a:custClr name="WHO Wood 01">
      <a:srgbClr val="20521A"/>
    </a:custClr>
    <a:custClr name="WHO Wood 02">
      <a:srgbClr val="2F7D4F"/>
    </a:custClr>
    <a:custClr name="WHO Wood 03">
      <a:srgbClr val="599772"/>
    </a:custClr>
    <a:custClr name="WHO Wood 04">
      <a:srgbClr val="82B195"/>
    </a:custClr>
    <a:custClr name="WHO Wood 05">
      <a:srgbClr val="ACCBB9"/>
    </a:custClr>
    <a:custClr name="WHO Wood 06">
      <a:srgbClr val="EAF2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WHO PPT color scheme 2016">
      <a:dk1>
        <a:sysClr val="windowText" lastClr="000000"/>
      </a:dk1>
      <a:lt1>
        <a:sysClr val="window" lastClr="FFFFFF"/>
      </a:lt1>
      <a:dk2>
        <a:srgbClr val="009CDE"/>
      </a:dk2>
      <a:lt2>
        <a:srgbClr val="F3F3F3"/>
      </a:lt2>
      <a:accent1>
        <a:srgbClr val="009CDE"/>
      </a:accent1>
      <a:accent2>
        <a:srgbClr val="183C5C"/>
      </a:accent2>
      <a:accent3>
        <a:srgbClr val="66C4EB"/>
      </a:accent3>
      <a:accent4>
        <a:srgbClr val="9B9B9B"/>
      </a:accent4>
      <a:accent5>
        <a:srgbClr val="CCEBF8"/>
      </a:accent5>
      <a:accent6>
        <a:srgbClr val="C9C9C9"/>
      </a:accent6>
      <a:hlink>
        <a:srgbClr val="009CDE"/>
      </a:hlink>
      <a:folHlink>
        <a:srgbClr val="B2B2B2"/>
      </a:folHlink>
    </a:clrScheme>
    <a:fontScheme name="WHO Fonts PPT 2016">
      <a:majorFont>
        <a:latin typeface="Ebrima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HO PPT color scheme 2016">
        <a:dk1>
          <a:sysClr val="windowText" lastClr="000000"/>
        </a:dk1>
        <a:lt1>
          <a:sysClr val="window" lastClr="FFFFFF"/>
        </a:lt1>
        <a:dk2>
          <a:srgbClr val="009CDE"/>
        </a:dk2>
        <a:lt2>
          <a:srgbClr val="F3F3F3"/>
        </a:lt2>
        <a:accent1>
          <a:srgbClr val="009CDE"/>
        </a:accent1>
        <a:accent2>
          <a:srgbClr val="183C5C"/>
        </a:accent2>
        <a:accent3>
          <a:srgbClr val="66C4EB"/>
        </a:accent3>
        <a:accent4>
          <a:srgbClr val="9B9B9B"/>
        </a:accent4>
        <a:accent5>
          <a:srgbClr val="CCEBF8"/>
        </a:accent5>
        <a:accent6>
          <a:srgbClr val="C9C9C9"/>
        </a:accent6>
        <a:hlink>
          <a:srgbClr val="009CDE"/>
        </a:hlink>
        <a:folHlink>
          <a:srgbClr val="B2B2B2"/>
        </a:folHlink>
      </a:clrScheme>
    </a:extraClrScheme>
  </a:extraClrSchemeLst>
  <a:custClrLst>
    <a:custClr name="WHO Blue">
      <a:srgbClr val="009CDE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Indigo 01">
      <a:srgbClr val="09164D"/>
    </a:custClr>
    <a:custClr name="WHO Indigo 02">
      <a:srgbClr val="1A4164"/>
    </a:custClr>
    <a:custClr name="WHO Indigo 03">
      <a:srgbClr val="486783"/>
    </a:custClr>
    <a:custClr name="WHO Indigo 04">
      <a:srgbClr val="768DA2"/>
    </a:custClr>
    <a:custClr name="WHO Indigo 05">
      <a:srgbClr val="A3B3C1"/>
    </a:custClr>
    <a:custClr name="WHO Indigo 06">
      <a:srgbClr val="E8ECEF"/>
    </a:custClr>
    <a:custClr name="WHO Grey 01">
      <a:srgbClr val="9B9B9B"/>
    </a:custClr>
    <a:custClr name="WHO Grey 02">
      <a:srgbClr val="C9C9C9"/>
    </a:custClr>
    <a:custClr name="WHO Grey 03">
      <a:srgbClr val="F2F2F2"/>
    </a:custClr>
    <a:custClr name="blank">
      <a:srgbClr val="FFFFFF"/>
    </a:custClr>
    <a:custClr name="WHO Birchgreen 01">
      <a:srgbClr val="29811B"/>
    </a:custClr>
    <a:custClr name="WHO Birchgreen 02">
      <a:srgbClr val="7ABC32"/>
    </a:custClr>
    <a:custClr name="WHO Birchgreen 03">
      <a:srgbClr val="95C95B"/>
    </a:custClr>
    <a:custClr name="WHO Birchgreen 04">
      <a:srgbClr val="AFD784"/>
    </a:custClr>
    <a:custClr name="WHO Birchgreen 05">
      <a:srgbClr val="CAE4AD"/>
    </a:custClr>
    <a:custClr name="WHO Birchgreen 06">
      <a:srgbClr val="F2F8E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WHO Savannah 01">
      <a:srgbClr val="966100"/>
    </a:custClr>
    <a:custClr name="WHO Savannah 02">
      <a:srgbClr val="AF8100"/>
    </a:custClr>
    <a:custClr name="WHO Savannah 03">
      <a:srgbClr val="BF9A33"/>
    </a:custClr>
    <a:custClr name="WHO Savannah 04">
      <a:srgbClr val="CFB366"/>
    </a:custClr>
    <a:custClr name="WHO Savannah 05">
      <a:srgbClr val="DFCD99"/>
    </a:custClr>
    <a:custClr name="WHO Savannah 06">
      <a:srgbClr val="F7F2E5"/>
    </a:custClr>
    <a:custClr name="WHO Purple 01">
      <a:srgbClr val="761302"/>
    </a:custClr>
    <a:custClr name="WHO Purple 02">
      <a:srgbClr val="8F3807"/>
    </a:custClr>
    <a:custClr name="WHO Purple 03">
      <a:srgbClr val="A56039"/>
    </a:custClr>
    <a:custClr name="blank">
      <a:srgbClr val="FFFFFF"/>
    </a:custClr>
    <a:custClr name="WHO Heat 01">
      <a:srgbClr val="B54606"/>
    </a:custClr>
    <a:custClr name="WHO Heat 02">
      <a:srgbClr val="D46112"/>
    </a:custClr>
    <a:custClr name="WHO Heat 03">
      <a:srgbClr val="DD8141"/>
    </a:custClr>
    <a:custClr name="WHO Heat 04">
      <a:srgbClr val="E5A071"/>
    </a:custClr>
    <a:custClr name="WHO Heat 05">
      <a:srgbClr val="EEC0A0"/>
    </a:custClr>
    <a:custClr name="WHO Heat 06">
      <a:srgbClr val="FBEFE7"/>
    </a:custClr>
    <a:custClr name="WHO Purple 04">
      <a:srgbClr val="BC886A"/>
    </a:custClr>
    <a:custClr name="WHO Purple 05">
      <a:srgbClr val="D2AF9C"/>
    </a:custClr>
    <a:custClr name="WHO Purple 06">
      <a:srgbClr val="F4EBE6"/>
    </a:custClr>
    <a:custClr name="blank">
      <a:srgbClr val="FFFFFF"/>
    </a:custClr>
    <a:custClr name="WHO Wood 01">
      <a:srgbClr val="20521A"/>
    </a:custClr>
    <a:custClr name="WHO Wood 02">
      <a:srgbClr val="2F7D4F"/>
    </a:custClr>
    <a:custClr name="WHO Wood 03">
      <a:srgbClr val="599772"/>
    </a:custClr>
    <a:custClr name="WHO Wood 04">
      <a:srgbClr val="82B195"/>
    </a:custClr>
    <a:custClr name="WHO Wood 05">
      <a:srgbClr val="ACCBB9"/>
    </a:custClr>
    <a:custClr name="WHO Wood 06">
      <a:srgbClr val="EAF2ED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18958</TotalTime>
  <Words>1848</Words>
  <Application>Microsoft Office PowerPoint</Application>
  <PresentationFormat>Widescreen</PresentationFormat>
  <Paragraphs>306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ＭＳ Ｐゴシック</vt:lpstr>
      <vt:lpstr>Arial</vt:lpstr>
      <vt:lpstr>Arial Narrow</vt:lpstr>
      <vt:lpstr>Avenir Light</vt:lpstr>
      <vt:lpstr>Calibri</vt:lpstr>
      <vt:lpstr>Ebrima</vt:lpstr>
      <vt:lpstr>Franklin Gothic Book</vt:lpstr>
      <vt:lpstr>Raleway</vt:lpstr>
      <vt:lpstr>Times New Roman</vt:lpstr>
      <vt:lpstr>1_Office Theme</vt:lpstr>
      <vt:lpstr>2_Office Theme</vt:lpstr>
      <vt:lpstr>AIDS 2016_Template</vt:lpstr>
      <vt:lpstr>WHO response to the results of the Evidence for Contraceptive Options and HIV Outcomes (ECHO) study Rethinking HIV programmes in context of the results</vt:lpstr>
      <vt:lpstr> Rethinking HIV programmes in context of the ECHO results  </vt:lpstr>
      <vt:lpstr>1. Understanding the implication of the ECHO data for HIV prevention  </vt:lpstr>
      <vt:lpstr>PowerPoint Presentation</vt:lpstr>
      <vt:lpstr>But generally….  Need better HIV testing &amp; prevention in contraceptive services</vt:lpstr>
      <vt:lpstr>2. HIV testing </vt:lpstr>
      <vt:lpstr>PowerPoint Presentation</vt:lpstr>
      <vt:lpstr>HIV Self-testing  ? Ideal for contraceptive service settings</vt:lpstr>
      <vt:lpstr>2. Testing for partner and couples WHO CHTC guidelines – 2012</vt:lpstr>
      <vt:lpstr>PowerPoint Presentation</vt:lpstr>
      <vt:lpstr>Assisted parter notification services ? Ideal for contraceptive service settings</vt:lpstr>
      <vt:lpstr>PowerPoint Presentation</vt:lpstr>
      <vt:lpstr>PowerPoint Presentation</vt:lpstr>
      <vt:lpstr>Minimum package (WHO and South Africa) </vt:lpstr>
      <vt:lpstr>But it is not only about PrEP</vt:lpstr>
      <vt:lpstr>     How WHO priotizes PrEP for AGYW inc. in contraception clinics</vt:lpstr>
      <vt:lpstr>Don’t ignore STIs</vt:lpstr>
      <vt:lpstr>So following ECHO what could we do now and how could we prioritize </vt:lpstr>
      <vt:lpstr>PowerPoint Presentation</vt:lpstr>
      <vt:lpstr>Time for action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Training</dc:title>
  <dc:creator>Christina Figiel</dc:creator>
  <cp:lastModifiedBy>STEYN, Petrus</cp:lastModifiedBy>
  <cp:revision>1060</cp:revision>
  <cp:lastPrinted>2018-02-07T15:30:56Z</cp:lastPrinted>
  <dcterms:created xsi:type="dcterms:W3CDTF">2017-02-03T12:25:26Z</dcterms:created>
  <dcterms:modified xsi:type="dcterms:W3CDTF">2019-07-22T15:33:28Z</dcterms:modified>
</cp:coreProperties>
</file>